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81" r:id="rId3"/>
    <p:sldId id="282" r:id="rId4"/>
    <p:sldId id="290" r:id="rId5"/>
    <p:sldId id="289" r:id="rId6"/>
    <p:sldId id="266" r:id="rId7"/>
    <p:sldId id="276" r:id="rId8"/>
    <p:sldId id="303" r:id="rId9"/>
    <p:sldId id="262" r:id="rId10"/>
    <p:sldId id="264" r:id="rId11"/>
    <p:sldId id="291" r:id="rId12"/>
    <p:sldId id="292" r:id="rId13"/>
    <p:sldId id="302" r:id="rId14"/>
    <p:sldId id="27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A0BB"/>
    <a:srgbClr val="7EA7C0"/>
    <a:srgbClr val="8EB2C8"/>
    <a:srgbClr val="298F74"/>
    <a:srgbClr val="307E7C"/>
    <a:srgbClr val="3E7E66"/>
    <a:srgbClr val="4D8ECF"/>
    <a:srgbClr val="0E9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4735DC-00B0-A826-0987-994456316AD8}" v="4" dt="2025-08-29T14:23:23.6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5"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734735DC-00B0-A826-0987-994456316AD8}"/>
    <pc:docChg chg="modSld">
      <pc:chgData name="Josselin Bourges" userId="S::josselin.bourges@un.org::2853f2c9-8004-4548-bb73-10249e173b61" providerId="AD" clId="Web-{734735DC-00B0-A826-0987-994456316AD8}" dt="2025-08-29T14:23:23.610" v="3" actId="1076"/>
      <pc:docMkLst>
        <pc:docMk/>
      </pc:docMkLst>
      <pc:sldChg chg="addSp delSp modSp">
        <pc:chgData name="Josselin Bourges" userId="S::josselin.bourges@un.org::2853f2c9-8004-4548-bb73-10249e173b61" providerId="AD" clId="Web-{734735DC-00B0-A826-0987-994456316AD8}" dt="2025-08-29T14:23:23.610" v="3" actId="1076"/>
        <pc:sldMkLst>
          <pc:docMk/>
          <pc:sldMk cId="4061251164" sldId="272"/>
        </pc:sldMkLst>
        <pc:spChg chg="del">
          <ac:chgData name="Josselin Bourges" userId="S::josselin.bourges@un.org::2853f2c9-8004-4548-bb73-10249e173b61" providerId="AD" clId="Web-{734735DC-00B0-A826-0987-994456316AD8}" dt="2025-08-29T14:23:18.297" v="1"/>
          <ac:spMkLst>
            <pc:docMk/>
            <pc:sldMk cId="4061251164" sldId="272"/>
            <ac:spMk id="4" creationId="{5A7D6378-22D8-6FBB-C153-19FF50B42E3E}"/>
          </ac:spMkLst>
        </pc:spChg>
        <pc:picChg chg="del">
          <ac:chgData name="Josselin Bourges" userId="S::josselin.bourges@un.org::2853f2c9-8004-4548-bb73-10249e173b61" providerId="AD" clId="Web-{734735DC-00B0-A826-0987-994456316AD8}" dt="2025-08-29T14:23:16.547" v="0"/>
          <ac:picMkLst>
            <pc:docMk/>
            <pc:sldMk cId="4061251164" sldId="272"/>
            <ac:picMk id="5" creationId="{B5B11927-09E4-47BD-94EE-9B214425D390}"/>
          </ac:picMkLst>
        </pc:picChg>
        <pc:picChg chg="add mod">
          <ac:chgData name="Josselin Bourges" userId="S::josselin.bourges@un.org::2853f2c9-8004-4548-bb73-10249e173b61" providerId="AD" clId="Web-{734735DC-00B0-A826-0987-994456316AD8}" dt="2025-08-29T14:23:23.610" v="3" actId="1076"/>
          <ac:picMkLst>
            <pc:docMk/>
            <pc:sldMk cId="4061251164" sldId="272"/>
            <ac:picMk id="6" creationId="{A2D6F84C-509C-8355-A99A-7768924E3893}"/>
          </ac:picMkLst>
        </pc:picChg>
      </pc:sldChg>
    </pc:docChg>
  </pc:docChgLst>
  <pc:docChgLst>
    <pc:chgData name="Josselin Bourges" userId="S::josselin.bourges@un.org::2853f2c9-8004-4548-bb73-10249e173b61" providerId="AD" clId="Web-{7D9502B9-9A98-9AD8-4AAF-9AAB4ABD7D9E}"/>
    <pc:docChg chg="modSld">
      <pc:chgData name="Josselin Bourges" userId="S::josselin.bourges@un.org::2853f2c9-8004-4548-bb73-10249e173b61" providerId="AD" clId="Web-{7D9502B9-9A98-9AD8-4AAF-9AAB4ABD7D9E}" dt="2025-08-12T18:35:12.769" v="3"/>
      <pc:docMkLst>
        <pc:docMk/>
      </pc:docMkLst>
      <pc:sldChg chg="modNotes">
        <pc:chgData name="Josselin Bourges" userId="S::josselin.bourges@un.org::2853f2c9-8004-4548-bb73-10249e173b61" providerId="AD" clId="Web-{7D9502B9-9A98-9AD8-4AAF-9AAB4ABD7D9E}" dt="2025-08-12T18:35:12.769" v="3"/>
        <pc:sldMkLst>
          <pc:docMk/>
          <pc:sldMk cId="91420380" sldId="289"/>
        </pc:sldMkLst>
      </pc:sldChg>
    </pc:docChg>
  </pc:docChgLst>
  <pc:docChgLst>
    <pc:chgData name="Josselin Bourges" userId="S::josselin.bourges@un.org::2853f2c9-8004-4548-bb73-10249e173b61" providerId="AD" clId="Web-{420B9E11-F487-A33E-13FB-80F59B1064AF}"/>
    <pc:docChg chg="delSld modSld">
      <pc:chgData name="Josselin Bourges" userId="S::josselin.bourges@un.org::2853f2c9-8004-4548-bb73-10249e173b61" providerId="AD" clId="Web-{420B9E11-F487-A33E-13FB-80F59B1064AF}" dt="2025-08-11T20:05:45.111" v="185" actId="14100"/>
      <pc:docMkLst>
        <pc:docMk/>
      </pc:docMkLst>
      <pc:sldChg chg="modNotes">
        <pc:chgData name="Josselin Bourges" userId="S::josselin.bourges@un.org::2853f2c9-8004-4548-bb73-10249e173b61" providerId="AD" clId="Web-{420B9E11-F487-A33E-13FB-80F59B1064AF}" dt="2025-08-11T19:45:06.280" v="145"/>
        <pc:sldMkLst>
          <pc:docMk/>
          <pc:sldMk cId="3474446520" sldId="262"/>
        </pc:sldMkLst>
      </pc:sldChg>
      <pc:sldChg chg="modNotes">
        <pc:chgData name="Josselin Bourges" userId="S::josselin.bourges@un.org::2853f2c9-8004-4548-bb73-10249e173b61" providerId="AD" clId="Web-{420B9E11-F487-A33E-13FB-80F59B1064AF}" dt="2025-08-11T20:03:27.451" v="177"/>
        <pc:sldMkLst>
          <pc:docMk/>
          <pc:sldMk cId="723875507" sldId="264"/>
        </pc:sldMkLst>
      </pc:sldChg>
      <pc:sldChg chg="modSp">
        <pc:chgData name="Josselin Bourges" userId="S::josselin.bourges@un.org::2853f2c9-8004-4548-bb73-10249e173b61" providerId="AD" clId="Web-{420B9E11-F487-A33E-13FB-80F59B1064AF}" dt="2025-08-11T19:09:20.865" v="62" actId="20577"/>
        <pc:sldMkLst>
          <pc:docMk/>
          <pc:sldMk cId="2056460221" sldId="266"/>
        </pc:sldMkLst>
        <pc:spChg chg="mod">
          <ac:chgData name="Josselin Bourges" userId="S::josselin.bourges@un.org::2853f2c9-8004-4548-bb73-10249e173b61" providerId="AD" clId="Web-{420B9E11-F487-A33E-13FB-80F59B1064AF}" dt="2025-08-11T19:06:49.060" v="57" actId="20577"/>
          <ac:spMkLst>
            <pc:docMk/>
            <pc:sldMk cId="2056460221" sldId="266"/>
            <ac:spMk id="8" creationId="{46C2FBBC-00EF-140F-9181-C6FED1611E14}"/>
          </ac:spMkLst>
        </pc:spChg>
        <pc:spChg chg="mod">
          <ac:chgData name="Josselin Bourges" userId="S::josselin.bourges@un.org::2853f2c9-8004-4548-bb73-10249e173b61" providerId="AD" clId="Web-{420B9E11-F487-A33E-13FB-80F59B1064AF}" dt="2025-08-11T19:09:20.865" v="62" actId="20577"/>
          <ac:spMkLst>
            <pc:docMk/>
            <pc:sldMk cId="2056460221" sldId="266"/>
            <ac:spMk id="9" creationId="{98A243FC-2D20-4365-B288-6BF873D1B7BF}"/>
          </ac:spMkLst>
        </pc:spChg>
      </pc:sldChg>
      <pc:sldChg chg="modSp">
        <pc:chgData name="Josselin Bourges" userId="S::josselin.bourges@un.org::2853f2c9-8004-4548-bb73-10249e173b61" providerId="AD" clId="Web-{420B9E11-F487-A33E-13FB-80F59B1064AF}" dt="2025-08-11T20:05:45.111" v="185" actId="14100"/>
        <pc:sldMkLst>
          <pc:docMk/>
          <pc:sldMk cId="4061251164" sldId="272"/>
        </pc:sldMkLst>
        <pc:spChg chg="mod">
          <ac:chgData name="Josselin Bourges" userId="S::josselin.bourges@un.org::2853f2c9-8004-4548-bb73-10249e173b61" providerId="AD" clId="Web-{420B9E11-F487-A33E-13FB-80F59B1064AF}" dt="2025-08-11T20:05:45.111" v="185" actId="14100"/>
          <ac:spMkLst>
            <pc:docMk/>
            <pc:sldMk cId="4061251164" sldId="272"/>
            <ac:spMk id="3" creationId="{47597138-421F-405B-A48C-5C84933642A5}"/>
          </ac:spMkLst>
        </pc:spChg>
      </pc:sldChg>
      <pc:sldChg chg="modSp">
        <pc:chgData name="Josselin Bourges" userId="S::josselin.bourges@un.org::2853f2c9-8004-4548-bb73-10249e173b61" providerId="AD" clId="Web-{420B9E11-F487-A33E-13FB-80F59B1064AF}" dt="2025-08-11T19:10:59.713" v="66" actId="20577"/>
        <pc:sldMkLst>
          <pc:docMk/>
          <pc:sldMk cId="2950728046" sldId="276"/>
        </pc:sldMkLst>
        <pc:spChg chg="mod">
          <ac:chgData name="Josselin Bourges" userId="S::josselin.bourges@un.org::2853f2c9-8004-4548-bb73-10249e173b61" providerId="AD" clId="Web-{420B9E11-F487-A33E-13FB-80F59B1064AF}" dt="2025-08-11T19:10:59.713" v="66" actId="20577"/>
          <ac:spMkLst>
            <pc:docMk/>
            <pc:sldMk cId="2950728046" sldId="276"/>
            <ac:spMk id="3" creationId="{807598B7-0886-44B6-AF5E-2446CB0F5295}"/>
          </ac:spMkLst>
        </pc:spChg>
      </pc:sldChg>
      <pc:sldChg chg="modNotes">
        <pc:chgData name="Josselin Bourges" userId="S::josselin.bourges@un.org::2853f2c9-8004-4548-bb73-10249e173b61" providerId="AD" clId="Web-{420B9E11-F487-A33E-13FB-80F59B1064AF}" dt="2025-08-11T18:54:33.316" v="36"/>
        <pc:sldMkLst>
          <pc:docMk/>
          <pc:sldMk cId="2713081774" sldId="281"/>
        </pc:sldMkLst>
      </pc:sldChg>
      <pc:sldChg chg="modSp modNotes">
        <pc:chgData name="Josselin Bourges" userId="S::josselin.bourges@un.org::2853f2c9-8004-4548-bb73-10249e173b61" providerId="AD" clId="Web-{420B9E11-F487-A33E-13FB-80F59B1064AF}" dt="2025-08-11T18:54:51.347" v="41"/>
        <pc:sldMkLst>
          <pc:docMk/>
          <pc:sldMk cId="4123777177" sldId="282"/>
        </pc:sldMkLst>
        <pc:spChg chg="mod">
          <ac:chgData name="Josselin Bourges" userId="S::josselin.bourges@un.org::2853f2c9-8004-4548-bb73-10249e173b61" providerId="AD" clId="Web-{420B9E11-F487-A33E-13FB-80F59B1064AF}" dt="2025-08-11T18:54:28.222" v="33" actId="20577"/>
          <ac:spMkLst>
            <pc:docMk/>
            <pc:sldMk cId="4123777177" sldId="282"/>
            <ac:spMk id="2" creationId="{54AE538A-2B9F-A058-48E0-7539907B8E02}"/>
          </ac:spMkLst>
        </pc:spChg>
      </pc:sldChg>
      <pc:sldChg chg="modNotes">
        <pc:chgData name="Josselin Bourges" userId="S::josselin.bourges@un.org::2853f2c9-8004-4548-bb73-10249e173b61" providerId="AD" clId="Web-{420B9E11-F487-A33E-13FB-80F59B1064AF}" dt="2025-08-11T19:05:58.321" v="49"/>
        <pc:sldMkLst>
          <pc:docMk/>
          <pc:sldMk cId="91420380" sldId="289"/>
        </pc:sldMkLst>
      </pc:sldChg>
      <pc:sldChg chg="modSp modNotes">
        <pc:chgData name="Josselin Bourges" userId="S::josselin.bourges@un.org::2853f2c9-8004-4548-bb73-10249e173b61" providerId="AD" clId="Web-{420B9E11-F487-A33E-13FB-80F59B1064AF}" dt="2025-08-11T20:03:38.436" v="180" actId="20577"/>
        <pc:sldMkLst>
          <pc:docMk/>
          <pc:sldMk cId="255406380" sldId="291"/>
        </pc:sldMkLst>
        <pc:spChg chg="mod">
          <ac:chgData name="Josselin Bourges" userId="S::josselin.bourges@un.org::2853f2c9-8004-4548-bb73-10249e173b61" providerId="AD" clId="Web-{420B9E11-F487-A33E-13FB-80F59B1064AF}" dt="2025-08-11T20:03:38.436" v="180" actId="20577"/>
          <ac:spMkLst>
            <pc:docMk/>
            <pc:sldMk cId="255406380" sldId="291"/>
            <ac:spMk id="2" creationId="{429B40BD-FA03-4532-8C09-C6FEA4115E29}"/>
          </ac:spMkLst>
        </pc:spChg>
      </pc:sldChg>
      <pc:sldChg chg="modNotes">
        <pc:chgData name="Josselin Bourges" userId="S::josselin.bourges@un.org::2853f2c9-8004-4548-bb73-10249e173b61" providerId="AD" clId="Web-{420B9E11-F487-A33E-13FB-80F59B1064AF}" dt="2025-08-11T20:01:17.135" v="170"/>
        <pc:sldMkLst>
          <pc:docMk/>
          <pc:sldMk cId="1621360714" sldId="292"/>
        </pc:sldMkLst>
      </pc:sldChg>
      <pc:sldChg chg="modNotes">
        <pc:chgData name="Josselin Bourges" userId="S::josselin.bourges@un.org::2853f2c9-8004-4548-bb73-10249e173b61" providerId="AD" clId="Web-{420B9E11-F487-A33E-13FB-80F59B1064AF}" dt="2025-08-11T20:05:21.360" v="183"/>
        <pc:sldMkLst>
          <pc:docMk/>
          <pc:sldMk cId="2132083861" sldId="302"/>
        </pc:sldMkLst>
      </pc:sldChg>
      <pc:sldChg chg="modNotes">
        <pc:chgData name="Josselin Bourges" userId="S::josselin.bourges@un.org::2853f2c9-8004-4548-bb73-10249e173b61" providerId="AD" clId="Web-{420B9E11-F487-A33E-13FB-80F59B1064AF}" dt="2025-08-11T19:43:11.542" v="140"/>
        <pc:sldMkLst>
          <pc:docMk/>
          <pc:sldMk cId="3580318274" sldId="303"/>
        </pc:sldMkLst>
      </pc:sldChg>
      <pc:sldChg chg="del">
        <pc:chgData name="Josselin Bourges" userId="S::josselin.bourges@un.org::2853f2c9-8004-4548-bb73-10249e173b61" providerId="AD" clId="Web-{420B9E11-F487-A33E-13FB-80F59B1064AF}" dt="2025-08-11T20:05:22.845" v="184"/>
        <pc:sldMkLst>
          <pc:docMk/>
          <pc:sldMk cId="2457225759" sldId="304"/>
        </pc:sldMkLst>
      </pc:sldChg>
    </pc:docChg>
  </pc:docChgLst>
  <pc:docChgLst>
    <pc:chgData name="Ruth Ouattara" userId="ef623609-f3d1-4537-8577-3dbd58257726" providerId="ADAL" clId="{738DBC89-ED06-446C-AAE6-B3B6C69D91F3}"/>
    <pc:docChg chg="undo redo custSel addSld delSld modSld sldOrd">
      <pc:chgData name="Ruth Ouattara" userId="ef623609-f3d1-4537-8577-3dbd58257726" providerId="ADAL" clId="{738DBC89-ED06-446C-AAE6-B3B6C69D91F3}" dt="2025-07-11T18:06:25.312" v="595" actId="207"/>
      <pc:docMkLst>
        <pc:docMk/>
      </pc:docMkLst>
      <pc:sldChg chg="addSp delSp modSp new del mod">
        <pc:chgData name="Ruth Ouattara" userId="ef623609-f3d1-4537-8577-3dbd58257726" providerId="ADAL" clId="{738DBC89-ED06-446C-AAE6-B3B6C69D91F3}" dt="2025-07-09T18:27:36.129" v="54" actId="2696"/>
        <pc:sldMkLst>
          <pc:docMk/>
          <pc:sldMk cId="2858640447" sldId="256"/>
        </pc:sldMkLst>
      </pc:sldChg>
      <pc:sldChg chg="addSp delSp modSp new del mod setBg">
        <pc:chgData name="Ruth Ouattara" userId="ef623609-f3d1-4537-8577-3dbd58257726" providerId="ADAL" clId="{738DBC89-ED06-446C-AAE6-B3B6C69D91F3}" dt="2025-07-09T18:38:16.915" v="111" actId="2696"/>
        <pc:sldMkLst>
          <pc:docMk/>
          <pc:sldMk cId="779465334" sldId="257"/>
        </pc:sldMkLst>
      </pc:sldChg>
      <pc:sldChg chg="add del ord">
        <pc:chgData name="Ruth Ouattara" userId="ef623609-f3d1-4537-8577-3dbd58257726" providerId="ADAL" clId="{738DBC89-ED06-446C-AAE6-B3B6C69D91F3}" dt="2025-07-09T16:22:28.753" v="47" actId="2696"/>
        <pc:sldMkLst>
          <pc:docMk/>
          <pc:sldMk cId="3023430684" sldId="258"/>
        </pc:sldMkLst>
      </pc:sldChg>
      <pc:sldChg chg="modSp add del mod setBg modNotesTx">
        <pc:chgData name="Ruth Ouattara" userId="ef623609-f3d1-4537-8577-3dbd58257726" providerId="ADAL" clId="{738DBC89-ED06-446C-AAE6-B3B6C69D91F3}" dt="2025-07-10T21:11:39.452" v="480" actId="1076"/>
        <pc:sldMkLst>
          <pc:docMk/>
          <pc:sldMk cId="3474446520" sldId="262"/>
        </pc:sldMkLst>
      </pc:sldChg>
      <pc:sldChg chg="addSp delSp modSp add mod modNotesTx">
        <pc:chgData name="Ruth Ouattara" userId="ef623609-f3d1-4537-8577-3dbd58257726" providerId="ADAL" clId="{738DBC89-ED06-446C-AAE6-B3B6C69D91F3}" dt="2025-07-10T21:17:01.386" v="508" actId="20577"/>
        <pc:sldMkLst>
          <pc:docMk/>
          <pc:sldMk cId="723875507" sldId="264"/>
        </pc:sldMkLst>
      </pc:sldChg>
      <pc:sldChg chg="modSp add mod modNotesTx">
        <pc:chgData name="Ruth Ouattara" userId="ef623609-f3d1-4537-8577-3dbd58257726" providerId="ADAL" clId="{738DBC89-ED06-446C-AAE6-B3B6C69D91F3}" dt="2025-07-09T19:12:42.100" v="355" actId="20577"/>
        <pc:sldMkLst>
          <pc:docMk/>
          <pc:sldMk cId="2056460221" sldId="266"/>
        </pc:sldMkLst>
      </pc:sldChg>
      <pc:sldChg chg="addSp modSp add mod">
        <pc:chgData name="Ruth Ouattara" userId="ef623609-f3d1-4537-8577-3dbd58257726" providerId="ADAL" clId="{738DBC89-ED06-446C-AAE6-B3B6C69D91F3}" dt="2025-07-11T18:06:25.312" v="595" actId="207"/>
        <pc:sldMkLst>
          <pc:docMk/>
          <pc:sldMk cId="4061251164" sldId="272"/>
        </pc:sldMkLst>
      </pc:sldChg>
      <pc:sldChg chg="add del ord">
        <pc:chgData name="Ruth Ouattara" userId="ef623609-f3d1-4537-8577-3dbd58257726" providerId="ADAL" clId="{738DBC89-ED06-446C-AAE6-B3B6C69D91F3}" dt="2025-07-09T18:27:41.464" v="55" actId="2696"/>
        <pc:sldMkLst>
          <pc:docMk/>
          <pc:sldMk cId="2982070104" sldId="275"/>
        </pc:sldMkLst>
      </pc:sldChg>
      <pc:sldChg chg="addSp modSp add mod">
        <pc:chgData name="Ruth Ouattara" userId="ef623609-f3d1-4537-8577-3dbd58257726" providerId="ADAL" clId="{738DBC89-ED06-446C-AAE6-B3B6C69D91F3}" dt="2025-07-09T19:23:09.057" v="400"/>
        <pc:sldMkLst>
          <pc:docMk/>
          <pc:sldMk cId="2950728046" sldId="276"/>
        </pc:sldMkLst>
      </pc:sldChg>
      <pc:sldChg chg="modSp add mod modNotesTx">
        <pc:chgData name="Ruth Ouattara" userId="ef623609-f3d1-4537-8577-3dbd58257726" providerId="ADAL" clId="{738DBC89-ED06-446C-AAE6-B3B6C69D91F3}" dt="2025-07-09T18:31:27.575" v="71" actId="20577"/>
        <pc:sldMkLst>
          <pc:docMk/>
          <pc:sldMk cId="2713081774" sldId="281"/>
        </pc:sldMkLst>
      </pc:sldChg>
      <pc:sldChg chg="addSp delSp modSp add del mod setBg modNotesTx">
        <pc:chgData name="Ruth Ouattara" userId="ef623609-f3d1-4537-8577-3dbd58257726" providerId="ADAL" clId="{738DBC89-ED06-446C-AAE6-B3B6C69D91F3}" dt="2025-07-09T18:42:33.717" v="190"/>
        <pc:sldMkLst>
          <pc:docMk/>
          <pc:sldMk cId="4123777177" sldId="282"/>
        </pc:sldMkLst>
      </pc:sldChg>
      <pc:sldChg chg="addSp delSp modSp add mod modNotesTx">
        <pc:chgData name="Ruth Ouattara" userId="ef623609-f3d1-4537-8577-3dbd58257726" providerId="ADAL" clId="{738DBC89-ED06-446C-AAE6-B3B6C69D91F3}" dt="2025-07-09T18:51:36.215" v="270" actId="20577"/>
        <pc:sldMkLst>
          <pc:docMk/>
          <pc:sldMk cId="91420380" sldId="289"/>
        </pc:sldMkLst>
      </pc:sldChg>
      <pc:sldChg chg="delSp modSp new mod ord">
        <pc:chgData name="Ruth Ouattara" userId="ef623609-f3d1-4537-8577-3dbd58257726" providerId="ADAL" clId="{738DBC89-ED06-446C-AAE6-B3B6C69D91F3}" dt="2025-07-09T18:53:23.735" v="289" actId="1076"/>
        <pc:sldMkLst>
          <pc:docMk/>
          <pc:sldMk cId="2873672241" sldId="290"/>
        </pc:sldMkLst>
      </pc:sldChg>
      <pc:sldChg chg="addSp delSp modSp add mod modNotesTx">
        <pc:chgData name="Ruth Ouattara" userId="ef623609-f3d1-4537-8577-3dbd58257726" providerId="ADAL" clId="{738DBC89-ED06-446C-AAE6-B3B6C69D91F3}" dt="2025-07-10T21:23:13.858" v="563" actId="20577"/>
        <pc:sldMkLst>
          <pc:docMk/>
          <pc:sldMk cId="255406380" sldId="291"/>
        </pc:sldMkLst>
      </pc:sldChg>
      <pc:sldChg chg="addSp delSp modSp add mod">
        <pc:chgData name="Ruth Ouattara" userId="ef623609-f3d1-4537-8577-3dbd58257726" providerId="ADAL" clId="{738DBC89-ED06-446C-AAE6-B3B6C69D91F3}" dt="2025-07-10T21:23:19.612" v="564"/>
        <pc:sldMkLst>
          <pc:docMk/>
          <pc:sldMk cId="1621360714" sldId="292"/>
        </pc:sldMkLst>
      </pc:sldChg>
      <pc:sldChg chg="add ord modNotesTx">
        <pc:chgData name="Ruth Ouattara" userId="ef623609-f3d1-4537-8577-3dbd58257726" providerId="ADAL" clId="{738DBC89-ED06-446C-AAE6-B3B6C69D91F3}" dt="2025-07-10T21:26:10.335" v="573" actId="20577"/>
        <pc:sldMkLst>
          <pc:docMk/>
          <pc:sldMk cId="2132083861" sldId="302"/>
        </pc:sldMkLst>
      </pc:sldChg>
      <pc:sldChg chg="addSp delSp modSp add mod modNotesTx">
        <pc:chgData name="Ruth Ouattara" userId="ef623609-f3d1-4537-8577-3dbd58257726" providerId="ADAL" clId="{738DBC89-ED06-446C-AAE6-B3B6C69D91F3}" dt="2025-07-09T19:49:23.762" v="452" actId="113"/>
        <pc:sldMkLst>
          <pc:docMk/>
          <pc:sldMk cId="3580318274" sldId="303"/>
        </pc:sldMkLst>
      </pc:sldChg>
      <pc:sldChg chg="addSp modSp new del">
        <pc:chgData name="Ruth Ouattara" userId="ef623609-f3d1-4537-8577-3dbd58257726" providerId="ADAL" clId="{738DBC89-ED06-446C-AAE6-B3B6C69D91F3}" dt="2025-07-10T21:08:44.309" v="456" actId="680"/>
        <pc:sldMkLst>
          <pc:docMk/>
          <pc:sldMk cId="906999959" sldId="304"/>
        </pc:sldMkLst>
      </pc:sldChg>
      <pc:sldChg chg="new">
        <pc:chgData name="Ruth Ouattara" userId="ef623609-f3d1-4537-8577-3dbd58257726" providerId="ADAL" clId="{738DBC89-ED06-446C-AAE6-B3B6C69D91F3}" dt="2025-07-10T21:09:55.687" v="475" actId="680"/>
        <pc:sldMkLst>
          <pc:docMk/>
          <pc:sldMk cId="2457225759" sldId="304"/>
        </pc:sldMkLst>
      </pc:sldChg>
    </pc:docChg>
  </pc:docChgLst>
  <pc:docChgLst>
    <pc:chgData name="Josselin Bourges" userId="S::josselin.bourges@un.org::2853f2c9-8004-4548-bb73-10249e173b61" providerId="AD" clId="Web-{EEA7E50B-D57C-45F1-77AF-75ED4B40846D}"/>
    <pc:docChg chg="modSld">
      <pc:chgData name="Josselin Bourges" userId="S::josselin.bourges@un.org::2853f2c9-8004-4548-bb73-10249e173b61" providerId="AD" clId="Web-{EEA7E50B-D57C-45F1-77AF-75ED4B40846D}" dt="2025-08-13T20:03:48.782" v="5"/>
      <pc:docMkLst>
        <pc:docMk/>
      </pc:docMkLst>
      <pc:sldChg chg="modNotes">
        <pc:chgData name="Josselin Bourges" userId="S::josselin.bourges@un.org::2853f2c9-8004-4548-bb73-10249e173b61" providerId="AD" clId="Web-{EEA7E50B-D57C-45F1-77AF-75ED4B40846D}" dt="2025-08-13T20:03:36.016" v="3"/>
        <pc:sldMkLst>
          <pc:docMk/>
          <pc:sldMk cId="2056460221" sldId="266"/>
        </pc:sldMkLst>
      </pc:sldChg>
      <pc:sldChg chg="modNotes">
        <pc:chgData name="Josselin Bourges" userId="S::josselin.bourges@un.org::2853f2c9-8004-4548-bb73-10249e173b61" providerId="AD" clId="Web-{EEA7E50B-D57C-45F1-77AF-75ED4B40846D}" dt="2025-08-13T20:03:33.329" v="2"/>
        <pc:sldMkLst>
          <pc:docMk/>
          <pc:sldMk cId="91420380" sldId="289"/>
        </pc:sldMkLst>
      </pc:sldChg>
      <pc:sldChg chg="modNotes">
        <pc:chgData name="Josselin Bourges" userId="S::josselin.bourges@un.org::2853f2c9-8004-4548-bb73-10249e173b61" providerId="AD" clId="Web-{EEA7E50B-D57C-45F1-77AF-75ED4B40846D}" dt="2025-08-13T20:03:48.782" v="5"/>
        <pc:sldMkLst>
          <pc:docMk/>
          <pc:sldMk cId="2132083861" sldId="30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6FB109-B409-4F0E-92AF-8374ADEFF6C9}" type="datetimeFigureOut">
              <a:rPr lang="fr-FR" smtClean="0"/>
              <a:t>29/08/2025</a:t>
            </a:fld>
            <a:endParaRPr lang="fr-F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210E9A-B6B8-4D3B-AD2E-E8024BED7A85}" type="slidenum">
              <a:rPr lang="fr-FR" smtClean="0"/>
              <a:t>‹N°›</a:t>
            </a:fld>
            <a:endParaRPr lang="fr-FR"/>
          </a:p>
        </p:txBody>
      </p:sp>
    </p:spTree>
    <p:extLst>
      <p:ext uri="{BB962C8B-B14F-4D97-AF65-F5344CB8AC3E}">
        <p14:creationId xmlns:p14="http://schemas.microsoft.com/office/powerpoint/2010/main" val="998131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a:solidFill>
                  <a:schemeClr val="tx1"/>
                </a:solidFill>
                <a:effectLst/>
                <a:latin typeface="+mn-lt"/>
                <a:ea typeface="+mn-ea"/>
                <a:cs typeface="+mn-cs"/>
              </a:rPr>
              <a:t>(Avant de commencer l’étude de cas, divisez les participants en groupes de quatre ou cinq personnes et distribuez les documents.)</a:t>
            </a:r>
          </a:p>
          <a:p>
            <a:endParaRPr lang="fr-FR" sz="1200" b="0" i="1" kern="1200">
              <a:solidFill>
                <a:schemeClr val="tx1"/>
              </a:solidFill>
              <a:effectLst/>
              <a:latin typeface="+mn-lt"/>
              <a:ea typeface="+mn-ea"/>
              <a:cs typeface="+mn-cs"/>
            </a:endParaRPr>
          </a:p>
          <a:p>
            <a:r>
              <a:rPr lang="fr-FR" sz="1200" b="1" i="0" kern="1200">
                <a:solidFill>
                  <a:schemeClr val="tx1"/>
                </a:solidFill>
                <a:effectLst/>
                <a:latin typeface="+mn-lt"/>
                <a:ea typeface="+mn-ea"/>
                <a:cs typeface="+mn-cs"/>
              </a:rPr>
              <a:t>Message clé : </a:t>
            </a:r>
            <a:r>
              <a:rPr lang="fr-FR" sz="1200" b="0" i="0" kern="1200">
                <a:solidFill>
                  <a:schemeClr val="tx1"/>
                </a:solidFill>
                <a:effectLst/>
                <a:latin typeface="+mn-lt"/>
                <a:ea typeface="+mn-ea"/>
                <a:cs typeface="+mn-cs"/>
              </a:rPr>
              <a:t>Présenter l’étude de cas</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Bonjour à toutes et à tous, et bienvenue !</a:t>
            </a:r>
            <a:r>
              <a:rPr lang="fr-FR"/>
              <a:t> </a:t>
            </a:r>
            <a:r>
              <a:rPr lang="fr-FR" sz="1200" b="0" i="0" kern="1200">
                <a:solidFill>
                  <a:schemeClr val="tx1"/>
                </a:solidFill>
                <a:effectLst/>
                <a:latin typeface="+mn-lt"/>
                <a:ea typeface="+mn-ea"/>
                <a:cs typeface="+mn-cs"/>
              </a:rPr>
              <a:t>Dans cette session, nous allons examiner comment intégrer les considérations de genre dans le travail de la composante militaire des opérations de paix.</a:t>
            </a:r>
            <a:endParaRPr lang="fr-FR" sz="1200" b="0" i="0" kern="1200">
              <a:solidFill>
                <a:schemeClr val="tx1"/>
              </a:solidFill>
              <a:effectLst/>
              <a:latin typeface="+mn-lt"/>
            </a:endParaRPr>
          </a:p>
          <a:p>
            <a:endParaRPr lang="fr-FR"/>
          </a:p>
          <a:p>
            <a:r>
              <a:rPr lang="fr-FR" sz="1200" b="0" i="0" kern="1200">
                <a:solidFill>
                  <a:schemeClr val="tx1"/>
                </a:solidFill>
                <a:effectLst/>
                <a:latin typeface="+mn-lt"/>
                <a:ea typeface="+mn-ea"/>
                <a:cs typeface="+mn-cs"/>
              </a:rPr>
              <a:t>Regardons maintenant de plus près une étude de cas concrète.</a:t>
            </a:r>
            <a:r>
              <a:rPr lang="fr-FR"/>
              <a:t> </a:t>
            </a:r>
            <a:r>
              <a:rPr lang="fr-FR" sz="1200" b="0" i="0" kern="1200">
                <a:solidFill>
                  <a:schemeClr val="tx1"/>
                </a:solidFill>
                <a:effectLst/>
                <a:latin typeface="+mn-lt"/>
                <a:ea typeface="+mn-ea"/>
                <a:cs typeface="+mn-cs"/>
              </a:rPr>
              <a:t>Cette étude porte sur la manière de créer un environnement de travail favorable pour l’ensemble du personnel militaire.</a:t>
            </a:r>
            <a:endParaRPr lang="fr-FR" sz="1200" b="0" i="0" kern="1200">
              <a:solidFill>
                <a:schemeClr val="tx1"/>
              </a:solidFill>
              <a:effectLst/>
              <a:latin typeface="+mn-lt"/>
            </a:endParaRPr>
          </a:p>
          <a:p>
            <a:endParaRPr lang="en-GB" b="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a:p>
        </p:txBody>
      </p:sp>
    </p:spTree>
    <p:extLst>
      <p:ext uri="{BB962C8B-B14F-4D97-AF65-F5344CB8AC3E}">
        <p14:creationId xmlns:p14="http://schemas.microsoft.com/office/powerpoint/2010/main" val="1117341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a:solidFill>
                  <a:schemeClr val="tx1"/>
                </a:solidFill>
                <a:effectLst/>
                <a:latin typeface="+mn-lt"/>
                <a:ea typeface="+mn-ea"/>
                <a:cs typeface="+mn-cs"/>
              </a:rPr>
              <a:t>(Scénario à présenter – un par un ou collectivement – pendant l’exercice. Des copies papier des scénarios peuvent également être distribuées.)</a:t>
            </a:r>
            <a:r>
              <a:rPr lang="fr-FR" i="1"/>
              <a:t> </a:t>
            </a:r>
            <a:r>
              <a:rPr lang="fr-FR" sz="1200" b="1" i="0" kern="1200">
                <a:solidFill>
                  <a:schemeClr val="tx1"/>
                </a:solidFill>
                <a:effectLst/>
                <a:latin typeface="+mn-lt"/>
                <a:ea typeface="+mn-ea"/>
                <a:cs typeface="+mn-cs"/>
              </a:rPr>
              <a:t>Ne montrez pas les scénarios aux participants avant le moment opportun.</a:t>
            </a:r>
            <a:endParaRPr lang="en-US"/>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10</a:t>
            </a:fld>
            <a:endParaRPr lang="fr-FR"/>
          </a:p>
        </p:txBody>
      </p:sp>
    </p:spTree>
    <p:extLst>
      <p:ext uri="{BB962C8B-B14F-4D97-AF65-F5344CB8AC3E}">
        <p14:creationId xmlns:p14="http://schemas.microsoft.com/office/powerpoint/2010/main" val="2997704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0" i="1" kern="1200">
                <a:solidFill>
                  <a:schemeClr val="tx1"/>
                </a:solidFill>
                <a:effectLst/>
              </a:rPr>
              <a:t>(Scénario à présenter – un par un ou collectivement – pendant l’exercice. Des copies papier des scénarios peuvent également être distribuées.)</a:t>
            </a:r>
            <a:r>
              <a:rPr lang="fr-FR" i="1"/>
              <a:t> </a:t>
            </a:r>
            <a:r>
              <a:rPr lang="fr-FR" b="1" i="0" kern="1200">
                <a:solidFill>
                  <a:schemeClr val="tx1"/>
                </a:solidFill>
                <a:effectLst/>
              </a:rPr>
              <a:t>Ne montrez pas les scénarios aux participants avant le moment opportun.</a:t>
            </a:r>
            <a:endParaRPr lang="fr-FR"/>
          </a:p>
          <a:p>
            <a:endParaRPr lang="fr-FR"/>
          </a:p>
        </p:txBody>
      </p:sp>
      <p:sp>
        <p:nvSpPr>
          <p:cNvPr id="4" name="Slide Number Placeholder 3"/>
          <p:cNvSpPr>
            <a:spLocks noGrp="1"/>
          </p:cNvSpPr>
          <p:nvPr>
            <p:ph type="sldNum" sz="quarter" idx="5"/>
          </p:nvPr>
        </p:nvSpPr>
        <p:spPr/>
        <p:txBody>
          <a:bodyPr/>
          <a:lstStyle/>
          <a:p>
            <a:fld id="{0A83D7B9-9304-43D9-B9C6-6966DFFE4C6C}" type="slidenum">
              <a:rPr lang="fr-FR" smtClean="0"/>
              <a:t>11</a:t>
            </a:fld>
            <a:endParaRPr lang="fr-FR"/>
          </a:p>
        </p:txBody>
      </p:sp>
    </p:spTree>
    <p:extLst>
      <p:ext uri="{BB962C8B-B14F-4D97-AF65-F5344CB8AC3E}">
        <p14:creationId xmlns:p14="http://schemas.microsoft.com/office/powerpoint/2010/main" val="1459926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i="0" kern="1200">
                <a:solidFill>
                  <a:schemeClr val="tx1"/>
                </a:solidFill>
                <a:effectLst/>
              </a:rPr>
              <a:t>Message clé : </a:t>
            </a:r>
            <a:r>
              <a:rPr lang="fr-FR"/>
              <a:t>Analyser </a:t>
            </a:r>
            <a:r>
              <a:rPr lang="fr-FR" i="0" kern="1200">
                <a:solidFill>
                  <a:schemeClr val="tx1"/>
                </a:solidFill>
                <a:effectLst/>
              </a:rPr>
              <a:t>les options proposées dans la tâche.</a:t>
            </a:r>
            <a:endParaRPr lang="en-US" i="0" kern="1200">
              <a:solidFill>
                <a:srgbClr val="444444"/>
              </a:solidFill>
              <a:effectLst/>
            </a:endParaRPr>
          </a:p>
          <a:p>
            <a:pPr>
              <a:lnSpc>
                <a:spcPct val="114999"/>
              </a:lnSpc>
              <a:spcAft>
                <a:spcPts val="800"/>
              </a:spcAft>
            </a:pPr>
            <a:r>
              <a:rPr lang="fr-FR"/>
              <a:t> </a:t>
            </a:r>
            <a:endParaRPr lang="en-US"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Très bien, </a:t>
            </a:r>
            <a:r>
              <a:rPr lang="fr-FR"/>
              <a:t>votre </a:t>
            </a:r>
            <a:r>
              <a:rPr lang="fr-FR" b="0" i="0" kern="1200">
                <a:solidFill>
                  <a:schemeClr val="tx1"/>
                </a:solidFill>
                <a:effectLst/>
              </a:rPr>
              <a:t>temps est écoulé. Voyons maintenant ce que vous avez trouvé.</a:t>
            </a:r>
            <a:endParaRPr lang="en-US" b="0" i="0" kern="1200">
              <a:solidFill>
                <a:srgbClr val="444444"/>
              </a:solidFill>
              <a:effectLst/>
            </a:endParaRPr>
          </a:p>
          <a:p>
            <a:pPr>
              <a:lnSpc>
                <a:spcPct val="114999"/>
              </a:lnSpc>
              <a:spcAft>
                <a:spcPts val="800"/>
              </a:spcAft>
            </a:pPr>
            <a:r>
              <a:rPr lang="fr-FR" b="0" i="0" kern="1200">
                <a:solidFill>
                  <a:schemeClr val="tx1"/>
                </a:solidFill>
                <a:effectLst/>
              </a:rPr>
              <a:t>Qui </a:t>
            </a:r>
            <a:r>
              <a:rPr lang="fr-FR"/>
              <a:t>souhaite </a:t>
            </a:r>
            <a:r>
              <a:rPr lang="fr-FR" b="0" i="0" kern="1200">
                <a:solidFill>
                  <a:schemeClr val="tx1"/>
                </a:solidFill>
                <a:effectLst/>
              </a:rPr>
              <a:t>commencer ? Chaque groupe dispose de cinq minutes pour présenter ses conclusions</a:t>
            </a:r>
            <a:r>
              <a:rPr lang="fr-FR" i="1"/>
              <a:t> </a:t>
            </a:r>
            <a:r>
              <a:rPr lang="fr-FR" b="0" i="1" kern="1200">
                <a:solidFill>
                  <a:schemeClr val="tx1"/>
                </a:solidFill>
                <a:effectLst/>
              </a:rPr>
              <a:t>(Invitez les groupes à présenter leurs </a:t>
            </a:r>
            <a:r>
              <a:rPr lang="fr-FR" i="1"/>
              <a:t>conclusions).</a:t>
            </a:r>
            <a:endParaRPr lang="en-US" b="0" i="0" kern="1200">
              <a:solidFill>
                <a:srgbClr val="444444"/>
              </a:solidFill>
              <a:effectLst/>
              <a:ea typeface="+mn-ea"/>
              <a:cs typeface="+mn-cs"/>
            </a:endParaRPr>
          </a:p>
          <a:p>
            <a:pPr>
              <a:lnSpc>
                <a:spcPct val="114999"/>
              </a:lnSpc>
              <a:spcAft>
                <a:spcPts val="800"/>
              </a:spcAft>
            </a:pPr>
            <a:r>
              <a:rPr lang="fr-FR"/>
              <a:t> </a:t>
            </a:r>
            <a:endParaRPr lang="en-US" b="0" i="0" kern="1200">
              <a:solidFill>
                <a:srgbClr val="444444"/>
              </a:solidFill>
              <a:effectLst/>
              <a:ea typeface="+mn-ea"/>
              <a:cs typeface="+mn-cs"/>
            </a:endParaRPr>
          </a:p>
          <a:p>
            <a:pPr>
              <a:lnSpc>
                <a:spcPct val="114999"/>
              </a:lnSpc>
              <a:spcAft>
                <a:spcPts val="800"/>
              </a:spcAft>
            </a:pPr>
            <a:r>
              <a:rPr lang="fr-FR" b="0" i="1" kern="1200">
                <a:solidFill>
                  <a:schemeClr val="tx1"/>
                </a:solidFill>
                <a:effectLst/>
              </a:rPr>
              <a:t>(Après </a:t>
            </a:r>
            <a:r>
              <a:rPr lang="fr-FR" i="1"/>
              <a:t>la présentation de </a:t>
            </a:r>
            <a:r>
              <a:rPr lang="fr-FR" b="0" i="1" kern="1200">
                <a:solidFill>
                  <a:schemeClr val="tx1"/>
                </a:solidFill>
                <a:effectLst/>
              </a:rPr>
              <a:t>chaque </a:t>
            </a:r>
            <a:r>
              <a:rPr lang="fr-FR" i="1"/>
              <a:t>groupe</a:t>
            </a:r>
            <a:r>
              <a:rPr lang="fr-FR" b="0" i="1" kern="1200">
                <a:solidFill>
                  <a:schemeClr val="tx1"/>
                </a:solidFill>
                <a:effectLst/>
              </a:rPr>
              <a:t>, vous pouvez animer une brève discussion. </a:t>
            </a:r>
            <a:r>
              <a:rPr lang="fr-FR" i="1"/>
              <a:t>Les autres groupes ont-ils </a:t>
            </a:r>
            <a:r>
              <a:rPr lang="fr-FR" b="0" i="1" kern="1200">
                <a:solidFill>
                  <a:schemeClr val="tx1"/>
                </a:solidFill>
                <a:effectLst/>
              </a:rPr>
              <a:t>fait un choix similaire ? Les autres groupes sont-ils </a:t>
            </a:r>
            <a:r>
              <a:rPr lang="fr-FR" i="1"/>
              <a:t>d'accord </a:t>
            </a:r>
            <a:r>
              <a:rPr lang="fr-FR" b="0" i="1" kern="1200">
                <a:solidFill>
                  <a:schemeClr val="tx1"/>
                </a:solidFill>
                <a:effectLst/>
              </a:rPr>
              <a:t>avec les arguments présentés ? </a:t>
            </a:r>
            <a:r>
              <a:rPr lang="fr-FR" i="1"/>
              <a:t>Quelqu'un a-t-il des expériences personnelles en la matière qu'il souhaiterait </a:t>
            </a:r>
            <a:r>
              <a:rPr lang="fr-FR" b="0" i="1" kern="1200">
                <a:solidFill>
                  <a:schemeClr val="tx1"/>
                </a:solidFill>
                <a:effectLst/>
              </a:rPr>
              <a:t>partager ?</a:t>
            </a:r>
            <a:r>
              <a:rPr lang="fr-FR" i="1"/>
              <a:t> En cas de contraintes de </a:t>
            </a:r>
            <a:r>
              <a:rPr lang="fr-FR" b="0" i="1" kern="1200">
                <a:solidFill>
                  <a:schemeClr val="tx1"/>
                </a:solidFill>
                <a:effectLst/>
              </a:rPr>
              <a:t>temps, </a:t>
            </a:r>
            <a:r>
              <a:rPr lang="fr-FR" i="1"/>
              <a:t>optez pour </a:t>
            </a:r>
            <a:r>
              <a:rPr lang="fr-FR" b="0" i="1" kern="1200">
                <a:solidFill>
                  <a:schemeClr val="tx1"/>
                </a:solidFill>
                <a:effectLst/>
              </a:rPr>
              <a:t>un débriefing général après </a:t>
            </a:r>
            <a:r>
              <a:rPr lang="fr-FR" i="1"/>
              <a:t>la présentation </a:t>
            </a:r>
            <a:r>
              <a:rPr lang="fr-FR" b="0" i="1" kern="1200">
                <a:solidFill>
                  <a:schemeClr val="tx1"/>
                </a:solidFill>
                <a:effectLst/>
              </a:rPr>
              <a:t>de tous les groupes.)</a:t>
            </a:r>
            <a:endParaRPr lang="en-US" b="0" i="1" kern="1200">
              <a:solidFill>
                <a:srgbClr val="444444"/>
              </a:solidFill>
              <a:effectLst/>
            </a:endParaRPr>
          </a:p>
          <a:p>
            <a:pPr>
              <a:lnSpc>
                <a:spcPct val="114999"/>
              </a:lnSpc>
              <a:spcAft>
                <a:spcPts val="800"/>
              </a:spcAft>
            </a:pPr>
            <a:r>
              <a:rPr lang="fr-FR"/>
              <a:t> </a:t>
            </a:r>
            <a:endParaRPr lang="en-US" b="0" i="0" kern="1200">
              <a:solidFill>
                <a:srgbClr val="444444"/>
              </a:solidFill>
              <a:effectLst/>
              <a:ea typeface="+mn-ea"/>
              <a:cs typeface="+mn-cs"/>
            </a:endParaRPr>
          </a:p>
          <a:p>
            <a:pPr>
              <a:lnSpc>
                <a:spcPct val="114999"/>
              </a:lnSpc>
              <a:spcAft>
                <a:spcPts val="800"/>
              </a:spcAft>
            </a:pPr>
            <a:r>
              <a:rPr lang="fr-FR" b="0" i="0" kern="1200">
                <a:solidFill>
                  <a:schemeClr val="tx1"/>
                </a:solidFill>
                <a:effectLst/>
              </a:rPr>
              <a:t>Une fois que tous les groupes </a:t>
            </a:r>
            <a:r>
              <a:rPr lang="fr-FR"/>
              <a:t>se sont présentés</a:t>
            </a:r>
            <a:r>
              <a:rPr lang="fr-FR" b="0" i="0" kern="1200">
                <a:solidFill>
                  <a:schemeClr val="tx1"/>
                </a:solidFill>
                <a:effectLst/>
              </a:rPr>
              <a:t>, ouvrez la discussion :</a:t>
            </a:r>
            <a:endParaRPr lang="en-US" b="0" i="0"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b="0" i="0" kern="1200">
                <a:solidFill>
                  <a:schemeClr val="tx1"/>
                </a:solidFill>
                <a:effectLst/>
              </a:rPr>
              <a:t>Quelle </a:t>
            </a:r>
            <a:r>
              <a:rPr lang="fr-FR"/>
              <a:t>a été l'action </a:t>
            </a:r>
            <a:r>
              <a:rPr lang="fr-FR" b="0" i="0" kern="1200">
                <a:solidFill>
                  <a:schemeClr val="tx1"/>
                </a:solidFill>
                <a:effectLst/>
              </a:rPr>
              <a:t>la plus optimale ? Pourquoi ? Quels sont les avantages et les inconvénients de chaque option ?</a:t>
            </a:r>
            <a:r>
              <a:rPr lang="fr-FR"/>
              <a:t> </a:t>
            </a:r>
            <a:r>
              <a:rPr lang="fr-FR" b="0" i="1" kern="1200">
                <a:solidFill>
                  <a:schemeClr val="tx1"/>
                </a:solidFill>
                <a:effectLst/>
              </a:rPr>
              <a:t>(Si nécessaire, </a:t>
            </a:r>
            <a:r>
              <a:rPr lang="fr-FR" i="1"/>
              <a:t>écrivez </a:t>
            </a:r>
            <a:r>
              <a:rPr lang="fr-FR" b="0" i="1" kern="1200">
                <a:solidFill>
                  <a:schemeClr val="tx1"/>
                </a:solidFill>
                <a:effectLst/>
              </a:rPr>
              <a:t>les </a:t>
            </a:r>
            <a:r>
              <a:rPr lang="fr-FR" i="1"/>
              <a:t>mots clés </a:t>
            </a:r>
            <a:r>
              <a:rPr lang="fr-FR" b="0" i="1" kern="1200">
                <a:solidFill>
                  <a:schemeClr val="tx1"/>
                </a:solidFill>
                <a:effectLst/>
              </a:rPr>
              <a:t>sur le tableau de </a:t>
            </a:r>
            <a:r>
              <a:rPr lang="fr-FR" i="1"/>
              <a:t>conférence).</a:t>
            </a:r>
            <a:endParaRPr lang="en-US" b="0" i="0" kern="1200">
              <a:solidFill>
                <a:srgbClr val="444444"/>
              </a:solidFill>
              <a:effectLst/>
              <a:ea typeface="+mn-ea"/>
              <a:cs typeface="+mn-cs"/>
            </a:endParaRPr>
          </a:p>
          <a:p>
            <a:pPr>
              <a:lnSpc>
                <a:spcPct val="114999"/>
              </a:lnSpc>
              <a:spcAft>
                <a:spcPts val="800"/>
              </a:spcAft>
            </a:pPr>
            <a:r>
              <a:rPr lang="fr-FR" b="0" i="1" kern="1200">
                <a:solidFill>
                  <a:schemeClr val="tx1"/>
                </a:solidFill>
                <a:effectLst/>
              </a:rPr>
              <a:t>(</a:t>
            </a:r>
            <a:r>
              <a:rPr lang="fr-FR" i="1"/>
              <a:t>Procédez à </a:t>
            </a:r>
            <a:r>
              <a:rPr lang="fr-FR" b="0" i="1" kern="1200">
                <a:solidFill>
                  <a:schemeClr val="tx1"/>
                </a:solidFill>
                <a:effectLst/>
              </a:rPr>
              <a:t>un débriefing détaillé en </a:t>
            </a:r>
            <a:r>
              <a:rPr lang="fr-FR" i="1"/>
              <a:t>utilisant </a:t>
            </a:r>
            <a:r>
              <a:rPr lang="fr-FR" b="0" i="1" kern="1200">
                <a:solidFill>
                  <a:schemeClr val="tx1"/>
                </a:solidFill>
                <a:effectLst/>
              </a:rPr>
              <a:t>la section correspondante du </a:t>
            </a:r>
            <a:r>
              <a:rPr lang="fr-FR" i="1"/>
              <a:t>manuel).</a:t>
            </a:r>
            <a:endParaRPr lang="en-US" b="0" i="0" kern="1200">
              <a:solidFill>
                <a:srgbClr val="444444"/>
              </a:solidFill>
              <a:effectLs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1243484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Mettre en évidence les principaux points d’apprentissage de la présentation.</a:t>
            </a:r>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(Utilisez la section pertinente du Manuel.)</a:t>
            </a: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a:p>
        </p:txBody>
      </p:sp>
    </p:spTree>
    <p:extLst>
      <p:ext uri="{BB962C8B-B14F-4D97-AF65-F5344CB8AC3E}">
        <p14:creationId xmlns:p14="http://schemas.microsoft.com/office/powerpoint/2010/main" val="503765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68910" marR="1554480">
              <a:lnSpc>
                <a:spcPct val="107000"/>
              </a:lnSpc>
              <a:spcBef>
                <a:spcPts val="255"/>
              </a:spcBef>
              <a:spcAft>
                <a:spcPts val="800"/>
              </a:spcAft>
            </a:pPr>
            <a:r>
              <a:rPr lang="en-US" sz="1200" b="1">
                <a:effectLst/>
                <a:latin typeface="Calibri"/>
                <a:ea typeface="DengXian"/>
                <a:cs typeface="Calibri"/>
              </a:rPr>
              <a:t>Key message</a:t>
            </a:r>
            <a:r>
              <a:rPr lang="en-US" sz="1200">
                <a:effectLst/>
                <a:latin typeface="Calibri"/>
                <a:ea typeface="DengXian"/>
                <a:cs typeface="Calibri"/>
              </a:rPr>
              <a:t>: </a:t>
            </a:r>
            <a:r>
              <a:rPr lang="en-US" err="1">
                <a:latin typeface="Calibri"/>
                <a:ea typeface="DengXian"/>
                <a:cs typeface="Calibri"/>
              </a:rPr>
              <a:t>Présenter</a:t>
            </a:r>
            <a:r>
              <a:rPr lang="en-US" sz="1200">
                <a:effectLst/>
                <a:latin typeface="Calibri"/>
                <a:ea typeface="DengXian"/>
                <a:cs typeface="Calibri"/>
              </a:rPr>
              <a:t> les </a:t>
            </a:r>
            <a:r>
              <a:rPr lang="en-US" sz="1200" err="1">
                <a:effectLst/>
                <a:latin typeface="Calibri"/>
                <a:ea typeface="DengXian"/>
                <a:cs typeface="Calibri"/>
              </a:rPr>
              <a:t>objectifs</a:t>
            </a:r>
            <a:r>
              <a:rPr lang="en-US" sz="1200">
                <a:effectLst/>
                <a:latin typeface="Calibri"/>
                <a:ea typeface="DengXian"/>
                <a:cs typeface="Calibri"/>
              </a:rPr>
              <a:t> </a:t>
            </a:r>
            <a:r>
              <a:rPr lang="en-US" sz="1200" err="1">
                <a:effectLst/>
                <a:latin typeface="Calibri"/>
                <a:ea typeface="DengXian"/>
                <a:cs typeface="Calibri"/>
              </a:rPr>
              <a:t>d’apprentissage</a:t>
            </a:r>
            <a:r>
              <a:rPr lang="en-US" sz="1200">
                <a:effectLst/>
                <a:latin typeface="Calibri"/>
                <a:ea typeface="DengXian"/>
                <a:cs typeface="Calibri"/>
              </a:rPr>
              <a:t> de </a:t>
            </a:r>
            <a:r>
              <a:rPr lang="en-US" sz="1200" err="1">
                <a:effectLst/>
                <a:latin typeface="Calibri"/>
                <a:ea typeface="DengXian"/>
                <a:cs typeface="Calibri"/>
              </a:rPr>
              <a:t>l’étude</a:t>
            </a:r>
            <a:r>
              <a:rPr lang="en-US" sz="1200">
                <a:effectLst/>
                <a:latin typeface="Calibri"/>
                <a:ea typeface="DengXian"/>
                <a:cs typeface="Calibri"/>
              </a:rPr>
              <a:t> de </a:t>
            </a:r>
            <a:r>
              <a:rPr lang="en-US" sz="1200" err="1">
                <a:effectLst/>
                <a:latin typeface="Calibri"/>
                <a:ea typeface="DengXian"/>
                <a:cs typeface="Calibri"/>
              </a:rPr>
              <a:t>cas</a:t>
            </a:r>
            <a:r>
              <a:rPr lang="en-US" sz="1200">
                <a:effectLst/>
                <a:latin typeface="Calibri"/>
                <a:ea typeface="DengXian"/>
                <a:cs typeface="Calibri"/>
              </a:rPr>
              <a:t>.</a:t>
            </a:r>
            <a:endParaRPr lang="en-US" sz="1100">
              <a:effectLst/>
              <a:latin typeface="Calibri"/>
              <a:ea typeface="DengXian"/>
              <a:cs typeface="Calibri"/>
            </a:endParaRPr>
          </a:p>
          <a:p>
            <a:endParaRPr lang="en-GB"/>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4252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Passons </a:t>
            </a:r>
            <a:r>
              <a:rPr lang="en-GB" err="1"/>
              <a:t>maintenant</a:t>
            </a:r>
            <a:r>
              <a:rPr lang="en-GB"/>
              <a:t> à </a:t>
            </a:r>
            <a:r>
              <a:rPr lang="en-GB" err="1"/>
              <a:t>l’exercice</a:t>
            </a:r>
            <a:r>
              <a:rPr lang="en-GB"/>
              <a:t>.</a:t>
            </a:r>
            <a:endParaRPr lang="en-US" sz="1100">
              <a:effectLst/>
              <a:latin typeface="Calibri" panose="020F0502020204030204" pitchFamily="34" charset="0"/>
              <a:ea typeface="DengXian" panose="02010600030101010101" pitchFamily="2" charset="-122"/>
              <a:cs typeface="Arial" panose="020B0604020202020204" pitchFamily="34" charset="0"/>
            </a:endParaRPr>
          </a:p>
          <a:p>
            <a:endParaRPr lang="fr-FR"/>
          </a:p>
        </p:txBody>
      </p:sp>
      <p:sp>
        <p:nvSpPr>
          <p:cNvPr id="4" name="Slide Number Placeholder 3"/>
          <p:cNvSpPr>
            <a:spLocks noGrp="1"/>
          </p:cNvSpPr>
          <p:nvPr>
            <p:ph type="sldNum" sz="quarter" idx="5"/>
          </p:nvPr>
        </p:nvSpPr>
        <p:spPr/>
        <p:txBody>
          <a:bodyPr/>
          <a:lstStyle/>
          <a:p>
            <a:fld id="{1A210E9A-B6B8-4D3B-AD2E-E8024BED7A85}" type="slidenum">
              <a:rPr lang="fr-FR" smtClean="0"/>
              <a:t>3</a:t>
            </a:fld>
            <a:endParaRPr lang="fr-FR"/>
          </a:p>
        </p:txBody>
      </p:sp>
    </p:spTree>
    <p:extLst>
      <p:ext uri="{BB962C8B-B14F-4D97-AF65-F5344CB8AC3E}">
        <p14:creationId xmlns:p14="http://schemas.microsoft.com/office/powerpoint/2010/main" val="907610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kern="1200">
                <a:solidFill>
                  <a:schemeClr val="tx1"/>
                </a:solidFill>
                <a:effectLst/>
              </a:rPr>
              <a:t>Message clé</a:t>
            </a:r>
            <a:r>
              <a:rPr lang="fr-FR" b="1"/>
              <a:t> </a:t>
            </a:r>
            <a:r>
              <a:rPr lang="fr-FR" b="1" kern="1200">
                <a:solidFill>
                  <a:schemeClr val="tx1"/>
                </a:solidFill>
                <a:effectLst/>
              </a:rPr>
              <a:t>: </a:t>
            </a:r>
            <a:r>
              <a:rPr lang="fr-FR"/>
              <a:t>Présenter la vue d'ensemble de l'exercice</a:t>
            </a:r>
            <a:r>
              <a:rPr lang="fr-FR" kern="1200">
                <a:solidFill>
                  <a:schemeClr val="tx1"/>
                </a:solidFill>
                <a:effectLst/>
              </a:rPr>
              <a:t>, y compris le temps </a:t>
            </a:r>
            <a:r>
              <a:rPr lang="fr-FR"/>
              <a:t>alloué </a:t>
            </a:r>
            <a:r>
              <a:rPr lang="fr-FR" kern="1200">
                <a:solidFill>
                  <a:schemeClr val="tx1"/>
                </a:solidFill>
                <a:effectLst/>
              </a:rPr>
              <a:t>et le matériel de </a:t>
            </a:r>
            <a:r>
              <a:rPr lang="fr-FR"/>
              <a:t>soutien</a:t>
            </a:r>
            <a:r>
              <a:rPr lang="fr-FR" kern="1200">
                <a:solidFill>
                  <a:schemeClr val="tx1"/>
                </a:solidFill>
                <a:effectLst/>
              </a:rPr>
              <a:t>.</a:t>
            </a:r>
            <a:r>
              <a:rPr lang="fr-FR"/>
              <a:t> </a:t>
            </a:r>
            <a:endParaRPr lang="en-US">
              <a:solidFill>
                <a:srgbClr val="444444"/>
              </a:solidFill>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Avant de commencer, </a:t>
            </a:r>
            <a:r>
              <a:rPr lang="fr-FR"/>
              <a:t>permettez-moi de </a:t>
            </a:r>
            <a:r>
              <a:rPr lang="fr-FR" kern="1200">
                <a:solidFill>
                  <a:schemeClr val="tx1"/>
                </a:solidFill>
                <a:effectLst/>
              </a:rPr>
              <a:t>vous donner un </a:t>
            </a:r>
            <a:r>
              <a:rPr lang="fr-FR"/>
              <a:t>bref </a:t>
            </a:r>
            <a:r>
              <a:rPr lang="fr-FR" kern="1200">
                <a:solidFill>
                  <a:schemeClr val="tx1"/>
                </a:solidFill>
                <a:effectLst/>
              </a:rPr>
              <a:t>aperçu de </a:t>
            </a:r>
            <a:r>
              <a:rPr lang="fr-FR"/>
              <a:t>l'exercice</a:t>
            </a:r>
            <a:r>
              <a:rPr lang="fr-FR" kern="1200">
                <a:solidFill>
                  <a:schemeClr val="tx1"/>
                </a:solidFill>
                <a:effectLst/>
              </a:rPr>
              <a:t>. </a:t>
            </a:r>
            <a:endParaRPr lang="en-US" kern="1200">
              <a:solidFill>
                <a:srgbClr val="444444"/>
              </a:solidFill>
              <a:effectLst/>
            </a:endParaRPr>
          </a:p>
          <a:p>
            <a:pPr>
              <a:lnSpc>
                <a:spcPct val="114999"/>
              </a:lnSpc>
              <a:spcAft>
                <a:spcPts val="800"/>
              </a:spcAft>
            </a:pPr>
            <a:endParaRPr lang="fr-FR">
              <a:solidFill>
                <a:srgbClr val="444444"/>
              </a:solidFill>
            </a:endParaRPr>
          </a:p>
          <a:p>
            <a:pPr>
              <a:lnSpc>
                <a:spcPct val="114999"/>
              </a:lnSpc>
              <a:spcAft>
                <a:spcPts val="800"/>
              </a:spcAft>
            </a:pPr>
            <a:r>
              <a:rPr lang="fr-FR" kern="1200">
                <a:solidFill>
                  <a:schemeClr val="tx1"/>
                </a:solidFill>
                <a:effectLst/>
              </a:rPr>
              <a:t>Nous avons déjà </a:t>
            </a:r>
            <a:r>
              <a:rPr lang="fr-FR"/>
              <a:t>suivi </a:t>
            </a:r>
            <a:r>
              <a:rPr lang="fr-FR" kern="1200">
                <a:solidFill>
                  <a:schemeClr val="tx1"/>
                </a:solidFill>
                <a:effectLst/>
              </a:rPr>
              <a:t>la présentation générale sur le genre, </a:t>
            </a:r>
            <a:r>
              <a:rPr lang="fr-FR"/>
              <a:t>au cours de </a:t>
            </a:r>
            <a:r>
              <a:rPr lang="fr-FR" kern="1200">
                <a:solidFill>
                  <a:schemeClr val="tx1"/>
                </a:solidFill>
                <a:effectLst/>
              </a:rPr>
              <a:t>laquelle nous avons rafraîchi notre compréhension de certains concepts clés liés au genre.</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a:t>À présent, à travers </a:t>
            </a:r>
            <a:r>
              <a:rPr lang="fr-FR" kern="1200">
                <a:solidFill>
                  <a:schemeClr val="tx1"/>
                </a:solidFill>
                <a:effectLst/>
              </a:rPr>
              <a:t>cet exercice, nous allons voir comment les considérations </a:t>
            </a:r>
            <a:r>
              <a:rPr lang="fr-FR"/>
              <a:t>liées au </a:t>
            </a:r>
            <a:r>
              <a:rPr lang="fr-FR" kern="1200">
                <a:solidFill>
                  <a:schemeClr val="tx1"/>
                </a:solidFill>
                <a:effectLst/>
              </a:rPr>
              <a:t>genre peuvent être intégrées dans la pratique de votre travail quotidien.</a:t>
            </a:r>
            <a:endParaRPr lang="fr-FR" kern="1200">
              <a:solidFill>
                <a:srgbClr val="444444"/>
              </a:solidFill>
              <a:effectLst/>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rgbClr val="444444"/>
                </a:solidFill>
                <a:effectLst/>
              </a:rPr>
              <a:t>V</a:t>
            </a:r>
            <a:r>
              <a:rPr lang="fr-FR" kern="1200">
                <a:solidFill>
                  <a:schemeClr val="tx1"/>
                </a:solidFill>
                <a:effectLst/>
              </a:rPr>
              <a:t>ous </a:t>
            </a:r>
            <a:r>
              <a:rPr lang="fr-FR"/>
              <a:t>constaterez </a:t>
            </a:r>
            <a:r>
              <a:rPr lang="fr-FR" kern="1200">
                <a:solidFill>
                  <a:schemeClr val="tx1"/>
                </a:solidFill>
                <a:effectLst/>
              </a:rPr>
              <a:t>que vous avez reçu plusieurs documents de référence pour </a:t>
            </a:r>
            <a:r>
              <a:rPr lang="fr-FR"/>
              <a:t>l'exercice</a:t>
            </a:r>
            <a:r>
              <a:rPr lang="fr-FR" kern="1200">
                <a:solidFill>
                  <a:schemeClr val="tx1"/>
                </a:solidFill>
                <a:effectLst/>
              </a:rPr>
              <a:t>.</a:t>
            </a:r>
            <a:r>
              <a:rPr lang="fr-FR"/>
              <a:t> </a:t>
            </a:r>
            <a:endParaRPr lang="en-US" kern="1200">
              <a:solidFill>
                <a:srgbClr val="444444"/>
              </a:solidFill>
              <a:effectLst/>
              <a:ea typeface="+mn-ea"/>
              <a:cs typeface="+mn-cs"/>
            </a:endParaRPr>
          </a:p>
          <a:p>
            <a:pPr marL="342900" indent="-342900">
              <a:lnSpc>
                <a:spcPct val="114999"/>
              </a:lnSpc>
              <a:spcAft>
                <a:spcPts val="800"/>
              </a:spcAft>
              <a:buFont typeface="Arial,Sans-Serif"/>
              <a:buChar char="•"/>
            </a:pPr>
            <a:r>
              <a:rPr lang="fr-FR" kern="1200">
                <a:solidFill>
                  <a:schemeClr val="tx1"/>
                </a:solidFill>
                <a:effectLst/>
              </a:rPr>
              <a:t>Tout d'abord, vous avez </a:t>
            </a:r>
            <a:r>
              <a:rPr lang="fr-FR" b="1"/>
              <a:t>la présentation </a:t>
            </a:r>
            <a:r>
              <a:rPr lang="fr-FR" b="1" kern="1200">
                <a:solidFill>
                  <a:schemeClr val="tx1"/>
                </a:solidFill>
                <a:effectLst/>
              </a:rPr>
              <a:t>du </a:t>
            </a:r>
            <a:r>
              <a:rPr lang="fr-FR" b="1" kern="1200" err="1">
                <a:solidFill>
                  <a:schemeClr val="tx1"/>
                </a:solidFill>
                <a:effectLst/>
              </a:rPr>
              <a:t>Carana</a:t>
            </a:r>
            <a:r>
              <a:rPr lang="fr-FR" kern="1200">
                <a:solidFill>
                  <a:schemeClr val="tx1"/>
                </a:solidFill>
                <a:effectLst/>
              </a:rPr>
              <a:t>. </a:t>
            </a:r>
            <a:r>
              <a:rPr lang="fr-FR"/>
              <a:t>La présentation </a:t>
            </a:r>
            <a:r>
              <a:rPr lang="fr-FR" kern="1200">
                <a:solidFill>
                  <a:schemeClr val="tx1"/>
                </a:solidFill>
                <a:effectLst/>
              </a:rPr>
              <a:t>du </a:t>
            </a:r>
            <a:r>
              <a:rPr lang="fr-FR" kern="1200" err="1">
                <a:solidFill>
                  <a:schemeClr val="tx1"/>
                </a:solidFill>
                <a:effectLst/>
              </a:rPr>
              <a:t>Carana</a:t>
            </a:r>
            <a:r>
              <a:rPr lang="fr-FR" kern="1200">
                <a:solidFill>
                  <a:schemeClr val="tx1"/>
                </a:solidFill>
                <a:effectLst/>
              </a:rPr>
              <a:t> donne un bref aperçu du scénario de </a:t>
            </a:r>
            <a:r>
              <a:rPr lang="fr-FR" kern="1200" err="1">
                <a:solidFill>
                  <a:schemeClr val="tx1"/>
                </a:solidFill>
                <a:effectLst/>
              </a:rPr>
              <a:t>Carana</a:t>
            </a:r>
            <a:r>
              <a:rPr lang="fr-FR" kern="1200">
                <a:solidFill>
                  <a:schemeClr val="tx1"/>
                </a:solidFill>
                <a:effectLst/>
              </a:rPr>
              <a:t> que vous connaissez déjà. Le résumé comprend des informations clés relatives à l'étude de cas sur laquelle </a:t>
            </a:r>
            <a:r>
              <a:rPr lang="fr-FR"/>
              <a:t>vous travaillez </a:t>
            </a:r>
            <a:r>
              <a:rPr lang="fr-FR" kern="1200">
                <a:solidFill>
                  <a:schemeClr val="tx1"/>
                </a:solidFill>
                <a:effectLst/>
              </a:rPr>
              <a:t>;</a:t>
            </a:r>
            <a:endParaRPr lang="en-US" kern="1200">
              <a:solidFill>
                <a:srgbClr val="444444"/>
              </a:solidFill>
              <a:effectLst/>
            </a:endParaRPr>
          </a:p>
          <a:p>
            <a:pPr marL="342900" indent="-342900">
              <a:lnSpc>
                <a:spcPct val="114999"/>
              </a:lnSpc>
              <a:buFont typeface="Symbol,Sans-Serif"/>
              <a:buChar char=""/>
            </a:pPr>
            <a:r>
              <a:rPr lang="fr-FR" kern="1200">
                <a:solidFill>
                  <a:schemeClr val="tx1"/>
                </a:solidFill>
                <a:effectLst/>
              </a:rPr>
              <a:t>Vous trouverez plus d'informations sur le cadre et le contexte dans le document </a:t>
            </a:r>
            <a:r>
              <a:rPr lang="fr-FR"/>
              <a:t>appelé </a:t>
            </a:r>
            <a:r>
              <a:rPr lang="fr-FR" b="1" kern="1200">
                <a:solidFill>
                  <a:schemeClr val="tx1"/>
                </a:solidFill>
                <a:effectLst/>
              </a:rPr>
              <a:t>cadre de l'étude de cas ;</a:t>
            </a:r>
            <a:endParaRPr lang="en-US" b="1" kern="1200">
              <a:solidFill>
                <a:srgbClr val="444444"/>
              </a:solidFill>
              <a:effectLst/>
            </a:endParaRPr>
          </a:p>
          <a:p>
            <a:pPr marL="342900" indent="-342900">
              <a:lnSpc>
                <a:spcPct val="114999"/>
              </a:lnSpc>
              <a:spcAft>
                <a:spcPts val="800"/>
              </a:spcAft>
              <a:buFont typeface="Symbol,Sans-Serif"/>
              <a:buChar char=""/>
            </a:pPr>
            <a:r>
              <a:rPr lang="fr-FR" kern="1200">
                <a:solidFill>
                  <a:schemeClr val="tx1"/>
                </a:solidFill>
                <a:effectLst/>
              </a:rPr>
              <a:t>Vous trouverez des détails sur la tâche à effectuer dans le document </a:t>
            </a:r>
            <a:r>
              <a:rPr lang="fr-FR"/>
              <a:t>de</a:t>
            </a:r>
            <a:r>
              <a:rPr lang="fr-FR" b="1"/>
              <a:t> </a:t>
            </a:r>
            <a:r>
              <a:rPr lang="fr-FR" b="1" kern="1200">
                <a:solidFill>
                  <a:schemeClr val="tx1"/>
                </a:solidFill>
                <a:effectLst/>
              </a:rPr>
              <a:t>vue d'ensemble de l'exercice</a:t>
            </a:r>
            <a:r>
              <a:rPr lang="fr-FR" kern="1200">
                <a:solidFill>
                  <a:schemeClr val="tx1"/>
                </a:solidFill>
                <a:effectLst/>
              </a:rPr>
              <a:t>.</a:t>
            </a:r>
            <a:endParaRPr lang="en-US" kern="1200">
              <a:solidFill>
                <a:srgbClr val="444444"/>
              </a:solidFill>
              <a:effectLst/>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Vous disposez également de quelques documents de référence supplémentaires.</a:t>
            </a:r>
            <a:r>
              <a:rPr lang="fr-FR"/>
              <a:t> </a:t>
            </a:r>
            <a:endParaRPr lang="en-US" kern="1200">
              <a:solidFill>
                <a:srgbClr val="444444"/>
              </a:solidFill>
              <a:effectLst/>
              <a:ea typeface="+mn-ea"/>
              <a:cs typeface="+mn-cs"/>
            </a:endParaRPr>
          </a:p>
          <a:p>
            <a:pPr marL="342900" indent="-342900">
              <a:lnSpc>
                <a:spcPct val="114999"/>
              </a:lnSpc>
              <a:buFont typeface="Symbol,Sans-Serif"/>
              <a:buChar char=""/>
            </a:pPr>
            <a:r>
              <a:rPr lang="fr-FR" kern="1200">
                <a:solidFill>
                  <a:schemeClr val="tx1"/>
                </a:solidFill>
                <a:effectLst/>
              </a:rPr>
              <a:t>Vous </a:t>
            </a:r>
            <a:r>
              <a:rPr lang="fr-FR"/>
              <a:t>avez </a:t>
            </a:r>
            <a:r>
              <a:rPr lang="fr-FR" b="1"/>
              <a:t>une </a:t>
            </a:r>
            <a:r>
              <a:rPr lang="fr-FR" b="1" kern="1200">
                <a:solidFill>
                  <a:schemeClr val="tx1"/>
                </a:solidFill>
                <a:effectLst/>
              </a:rPr>
              <a:t>liste de contrôle</a:t>
            </a:r>
            <a:r>
              <a:rPr lang="fr-FR" kern="1200">
                <a:solidFill>
                  <a:schemeClr val="tx1"/>
                </a:solidFill>
                <a:effectLst/>
              </a:rPr>
              <a:t> qui </a:t>
            </a:r>
            <a:r>
              <a:rPr lang="fr-FR"/>
              <a:t>vous servira </a:t>
            </a:r>
            <a:r>
              <a:rPr lang="fr-FR" kern="1200">
                <a:solidFill>
                  <a:schemeClr val="tx1"/>
                </a:solidFill>
                <a:effectLst/>
              </a:rPr>
              <a:t>de guide dès lors que vous </a:t>
            </a:r>
            <a:r>
              <a:rPr lang="fr-FR"/>
              <a:t>travaillerez </a:t>
            </a:r>
            <a:r>
              <a:rPr lang="fr-FR" kern="1200">
                <a:solidFill>
                  <a:schemeClr val="tx1"/>
                </a:solidFill>
                <a:effectLst/>
              </a:rPr>
              <a:t>sur l'exercice ;</a:t>
            </a:r>
            <a:endParaRPr lang="en-US" kern="1200">
              <a:solidFill>
                <a:srgbClr val="444444"/>
              </a:solidFill>
              <a:effectLst/>
            </a:endParaRPr>
          </a:p>
          <a:p>
            <a:pPr marL="342900" indent="-342900">
              <a:lnSpc>
                <a:spcPct val="114999"/>
              </a:lnSpc>
              <a:spcAft>
                <a:spcPts val="800"/>
              </a:spcAft>
              <a:buFont typeface="Symbol,Sans-Serif"/>
              <a:buChar char=""/>
            </a:pPr>
            <a:r>
              <a:rPr lang="fr-FR" kern="1200">
                <a:solidFill>
                  <a:schemeClr val="tx1"/>
                </a:solidFill>
                <a:effectLst/>
              </a:rPr>
              <a:t>Vous </a:t>
            </a:r>
            <a:r>
              <a:rPr lang="fr-FR"/>
              <a:t>avez </a:t>
            </a:r>
            <a:r>
              <a:rPr lang="fr-FR" kern="1200">
                <a:solidFill>
                  <a:schemeClr val="tx1"/>
                </a:solidFill>
                <a:effectLst/>
              </a:rPr>
              <a:t>également </a:t>
            </a:r>
            <a:r>
              <a:rPr lang="fr-FR"/>
              <a:t>le </a:t>
            </a:r>
            <a:r>
              <a:rPr lang="fr-FR" kern="1200">
                <a:solidFill>
                  <a:schemeClr val="tx1"/>
                </a:solidFill>
                <a:effectLst/>
              </a:rPr>
              <a:t>document sur </a:t>
            </a:r>
            <a:r>
              <a:rPr lang="fr-FR" b="1" kern="1200">
                <a:solidFill>
                  <a:schemeClr val="tx1"/>
                </a:solidFill>
                <a:effectLst/>
              </a:rPr>
              <a:t>les </a:t>
            </a:r>
            <a:r>
              <a:rPr lang="fr-FR" b="1"/>
              <a:t>cadres d'analyse communs</a:t>
            </a:r>
            <a:r>
              <a:rPr lang="fr-FR"/>
              <a:t>, </a:t>
            </a:r>
            <a:r>
              <a:rPr lang="fr-FR" kern="1200">
                <a:solidFill>
                  <a:schemeClr val="tx1"/>
                </a:solidFill>
                <a:effectLst/>
              </a:rPr>
              <a:t>qui vous </a:t>
            </a:r>
            <a:r>
              <a:rPr lang="fr-FR"/>
              <a:t>fournit une liste de facteurs, y compris </a:t>
            </a:r>
            <a:r>
              <a:rPr lang="fr-FR" kern="1200">
                <a:solidFill>
                  <a:schemeClr val="tx1"/>
                </a:solidFill>
                <a:effectLst/>
              </a:rPr>
              <a:t>des </a:t>
            </a:r>
            <a:r>
              <a:rPr lang="fr-FR"/>
              <a:t>éléments sensibles au genre, qui doivent être pris en considération lors </a:t>
            </a:r>
            <a:r>
              <a:rPr lang="fr-FR" kern="1200">
                <a:solidFill>
                  <a:schemeClr val="tx1"/>
                </a:solidFill>
                <a:effectLst/>
              </a:rPr>
              <a:t>de </a:t>
            </a:r>
            <a:r>
              <a:rPr lang="fr-FR"/>
              <a:t>la planification des opérations militaires. </a:t>
            </a:r>
            <a:endParaRPr lang="en-US">
              <a:solidFill>
                <a:srgbClr val="444444"/>
              </a:solidFill>
            </a:endParaRPr>
          </a:p>
          <a:p>
            <a:pPr lvl="0">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Je vous recommande vivement </a:t>
            </a:r>
            <a:r>
              <a:rPr lang="fr-FR"/>
              <a:t>d’utiliser </a:t>
            </a:r>
            <a:r>
              <a:rPr lang="fr-FR" kern="1200">
                <a:solidFill>
                  <a:schemeClr val="tx1"/>
                </a:solidFill>
                <a:effectLst/>
              </a:rPr>
              <a:t>ces documents </a:t>
            </a:r>
            <a:r>
              <a:rPr lang="fr-FR"/>
              <a:t>pour réaliser l’exercice</a:t>
            </a:r>
            <a:r>
              <a:rPr lang="fr-FR" kern="1200">
                <a:solidFill>
                  <a:schemeClr val="tx1"/>
                </a:solidFill>
                <a:effectLst/>
              </a:rPr>
              <a:t>. </a:t>
            </a:r>
            <a:r>
              <a:rPr lang="fr-FR"/>
              <a:t>Vous pourrez </a:t>
            </a:r>
            <a:r>
              <a:rPr lang="fr-FR" kern="1200">
                <a:solidFill>
                  <a:schemeClr val="tx1"/>
                </a:solidFill>
                <a:effectLst/>
              </a:rPr>
              <a:t>également </a:t>
            </a:r>
            <a:r>
              <a:rPr lang="fr-FR"/>
              <a:t>les </a:t>
            </a:r>
            <a:r>
              <a:rPr lang="fr-FR" kern="1200">
                <a:solidFill>
                  <a:schemeClr val="tx1"/>
                </a:solidFill>
                <a:effectLst/>
              </a:rPr>
              <a:t>utiliser comme outils </a:t>
            </a:r>
            <a:r>
              <a:rPr lang="fr-FR"/>
              <a:t>après cette formation, </a:t>
            </a:r>
            <a:r>
              <a:rPr lang="fr-FR" kern="1200">
                <a:solidFill>
                  <a:schemeClr val="tx1"/>
                </a:solidFill>
                <a:effectLst/>
              </a:rPr>
              <a:t>dans votre travail quotidien.</a:t>
            </a:r>
            <a:r>
              <a:rPr lang="fr-FR"/>
              <a:t> </a:t>
            </a:r>
            <a:endParaRPr lang="en-US" kern="1200">
              <a:solidFill>
                <a:srgbClr val="444444"/>
              </a:solidFill>
              <a:effectLst/>
              <a:ea typeface="+mn-ea"/>
              <a:cs typeface="+mn-cs"/>
            </a:endParaRPr>
          </a:p>
          <a:p>
            <a:pPr>
              <a:lnSpc>
                <a:spcPct val="114999"/>
              </a:lnSpc>
              <a:spcAft>
                <a:spcPts val="800"/>
              </a:spcAft>
            </a:pPr>
            <a:endParaRPr lang="fr-FR" kern="1200">
              <a:solidFill>
                <a:srgbClr val="444444"/>
              </a:solidFill>
              <a:effectLst/>
              <a:ea typeface="+mn-ea"/>
              <a:cs typeface="+mn-cs"/>
            </a:endParaRPr>
          </a:p>
          <a:p>
            <a:pPr>
              <a:lnSpc>
                <a:spcPct val="114999"/>
              </a:lnSpc>
              <a:spcAft>
                <a:spcPts val="800"/>
              </a:spcAft>
            </a:pPr>
            <a:r>
              <a:rPr lang="fr-FR" kern="1200">
                <a:solidFill>
                  <a:schemeClr val="tx1"/>
                </a:solidFill>
                <a:effectLst/>
              </a:rPr>
              <a:t>Vous disposerez </a:t>
            </a:r>
            <a:r>
              <a:rPr lang="fr-FR"/>
              <a:t>d’un </a:t>
            </a:r>
            <a:r>
              <a:rPr lang="fr-FR" kern="1200">
                <a:solidFill>
                  <a:schemeClr val="tx1"/>
                </a:solidFill>
                <a:effectLst/>
              </a:rPr>
              <a:t>total de 50 minutes pour </a:t>
            </a:r>
            <a:r>
              <a:rPr lang="fr-FR"/>
              <a:t>accomplir </a:t>
            </a:r>
            <a:r>
              <a:rPr lang="fr-FR" kern="1200">
                <a:solidFill>
                  <a:schemeClr val="tx1"/>
                </a:solidFill>
                <a:effectLst/>
              </a:rPr>
              <a:t>la tâche </a:t>
            </a:r>
            <a:r>
              <a:rPr lang="fr-FR"/>
              <a:t>prévue dans l’exercice :</a:t>
            </a:r>
            <a:r>
              <a:rPr lang="fr-FR" kern="1200">
                <a:solidFill>
                  <a:schemeClr val="tx1"/>
                </a:solidFill>
                <a:effectLst/>
              </a:rPr>
              <a:t> 20 minutes pour </a:t>
            </a:r>
            <a:r>
              <a:rPr lang="fr-FR"/>
              <a:t>examiner </a:t>
            </a:r>
            <a:r>
              <a:rPr lang="fr-FR" kern="1200">
                <a:solidFill>
                  <a:schemeClr val="tx1"/>
                </a:solidFill>
                <a:effectLst/>
              </a:rPr>
              <a:t>les documents et 30 minutes </a:t>
            </a:r>
            <a:r>
              <a:rPr lang="fr-FR"/>
              <a:t>pour le </a:t>
            </a:r>
            <a:r>
              <a:rPr lang="fr-FR" kern="1200">
                <a:solidFill>
                  <a:schemeClr val="tx1"/>
                </a:solidFill>
                <a:effectLst/>
              </a:rPr>
              <a:t>travail en groupe. Veillez à </a:t>
            </a:r>
            <a:r>
              <a:rPr lang="fr-FR"/>
              <a:t>désigner </a:t>
            </a:r>
            <a:r>
              <a:rPr lang="fr-FR" kern="1200" err="1">
                <a:solidFill>
                  <a:schemeClr val="tx1"/>
                </a:solidFill>
                <a:effectLst/>
              </a:rPr>
              <a:t>un</a:t>
            </a:r>
            <a:r>
              <a:rPr lang="fr-FR" err="1"/>
              <a:t>·</a:t>
            </a:r>
            <a:r>
              <a:rPr lang="fr-FR" kern="1200" err="1">
                <a:solidFill>
                  <a:schemeClr val="tx1"/>
                </a:solidFill>
                <a:effectLst/>
              </a:rPr>
              <a:t>e</a:t>
            </a:r>
            <a:r>
              <a:rPr lang="fr-FR" kern="1200">
                <a:solidFill>
                  <a:schemeClr val="tx1"/>
                </a:solidFill>
                <a:effectLst/>
              </a:rPr>
              <a:t> </a:t>
            </a:r>
            <a:r>
              <a:rPr lang="fr-FR" kern="1200" err="1">
                <a:solidFill>
                  <a:schemeClr val="tx1"/>
                </a:solidFill>
                <a:effectLst/>
              </a:rPr>
              <a:t>rapporteur</a:t>
            </a:r>
            <a:r>
              <a:rPr lang="fr-FR" err="1"/>
              <a:t>·trice</a:t>
            </a:r>
            <a:r>
              <a:rPr lang="fr-FR"/>
              <a:t> dans</a:t>
            </a:r>
            <a:r>
              <a:rPr lang="fr-FR" kern="1200">
                <a:solidFill>
                  <a:schemeClr val="tx1"/>
                </a:solidFill>
                <a:effectLst/>
              </a:rPr>
              <a:t> chaque groupe. </a:t>
            </a:r>
            <a:r>
              <a:rPr lang="fr-FR" err="1"/>
              <a:t>Le·la</a:t>
            </a:r>
            <a:r>
              <a:rPr lang="fr-FR"/>
              <a:t> </a:t>
            </a:r>
            <a:r>
              <a:rPr lang="fr-FR" kern="1200" err="1">
                <a:solidFill>
                  <a:schemeClr val="tx1"/>
                </a:solidFill>
                <a:effectLst/>
              </a:rPr>
              <a:t>rapporteur</a:t>
            </a:r>
            <a:r>
              <a:rPr lang="fr-FR" err="1"/>
              <a:t>·trice</a:t>
            </a:r>
            <a:r>
              <a:rPr lang="fr-FR" kern="1200">
                <a:solidFill>
                  <a:schemeClr val="tx1"/>
                </a:solidFill>
                <a:effectLst/>
              </a:rPr>
              <a:t> présentera les </a:t>
            </a:r>
            <a:r>
              <a:rPr lang="fr-FR"/>
              <a:t>conclusions </a:t>
            </a:r>
            <a:r>
              <a:rPr lang="fr-FR" kern="1200">
                <a:solidFill>
                  <a:schemeClr val="tx1"/>
                </a:solidFill>
                <a:effectLst/>
              </a:rPr>
              <a:t>du groupe </a:t>
            </a:r>
            <a:r>
              <a:rPr lang="fr-FR"/>
              <a:t>au reste de l’auditoire</a:t>
            </a:r>
            <a:r>
              <a:rPr lang="fr-FR" kern="1200">
                <a:solidFill>
                  <a:schemeClr val="tx1"/>
                </a:solidFill>
                <a:effectLst/>
              </a:rPr>
              <a:t>.</a:t>
            </a:r>
            <a:endParaRPr lang="en-US" kern="1200">
              <a:solidFill>
                <a:srgbClr val="444444"/>
              </a:solidFill>
              <a:effectLst/>
            </a:endParaRPr>
          </a:p>
          <a:p>
            <a:pPr>
              <a:lnSpc>
                <a:spcPct val="114999"/>
              </a:lnSpc>
              <a:spcAft>
                <a:spcPts val="800"/>
              </a:spcAft>
            </a:pPr>
            <a:r>
              <a:rPr lang="fr-FR"/>
              <a:t> </a:t>
            </a:r>
            <a:endParaRPr lang="en-US">
              <a:solidFill>
                <a:srgbClr val="444444"/>
              </a:solidFill>
            </a:endParaRPr>
          </a:p>
          <a:p>
            <a:pPr>
              <a:lnSpc>
                <a:spcPct val="114999"/>
              </a:lnSpc>
              <a:spcAft>
                <a:spcPts val="800"/>
              </a:spcAft>
            </a:pPr>
            <a:r>
              <a:rPr lang="fr-FR"/>
              <a:t>J'ai </a:t>
            </a:r>
            <a:r>
              <a:rPr lang="fr-FR" kern="1200">
                <a:solidFill>
                  <a:schemeClr val="tx1"/>
                </a:solidFill>
                <a:effectLst/>
              </a:rPr>
              <a:t>ajouté </a:t>
            </a:r>
            <a:r>
              <a:rPr lang="fr-FR"/>
              <a:t>les </a:t>
            </a:r>
            <a:r>
              <a:rPr lang="fr-FR" kern="1200">
                <a:solidFill>
                  <a:schemeClr val="tx1"/>
                </a:solidFill>
                <a:effectLst/>
              </a:rPr>
              <a:t>informations clés </a:t>
            </a:r>
            <a:r>
              <a:rPr lang="fr-FR"/>
              <a:t>de l'exercice </a:t>
            </a:r>
            <a:r>
              <a:rPr lang="fr-FR" kern="1200">
                <a:solidFill>
                  <a:schemeClr val="tx1"/>
                </a:solidFill>
                <a:effectLst/>
              </a:rPr>
              <a:t>dans les </a:t>
            </a:r>
            <a:r>
              <a:rPr lang="fr-FR"/>
              <a:t>prochaines diapositives.</a:t>
            </a:r>
            <a:endParaRPr lang="en-US">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4</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sz="1200" b="1"/>
              <a:t>Message clé : </a:t>
            </a:r>
            <a:r>
              <a:rPr lang="fr-FR"/>
              <a:t>Présenter</a:t>
            </a:r>
            <a:r>
              <a:rPr lang="fr-FR" sz="1200"/>
              <a:t> le scénario.</a:t>
            </a:r>
          </a:p>
          <a:p>
            <a:pPr>
              <a:buNone/>
            </a:pPr>
            <a:endParaRPr lang="fr-FR" sz="1200"/>
          </a:p>
          <a:p>
            <a:pPr>
              <a:buNone/>
            </a:pPr>
            <a:r>
              <a:rPr lang="fr-FR" sz="1200"/>
              <a:t>Il s'agit du cadre de l'étude de cas. Vous n'êtes pas obligé de le lire tout de suite. Je vous donnerai le temps de le lire dans quelques minutes.</a:t>
            </a:r>
          </a:p>
          <a:p>
            <a:pPr>
              <a:buNone/>
            </a:pPr>
            <a:endParaRPr lang="fr-FR" sz="1200"/>
          </a:p>
          <a:p>
            <a:pPr marL="0" marR="0" lvl="0" indent="0" algn="l" defTabSz="914400" rtl="0" eaLnBrk="1" fontAlgn="auto" latinLnBrk="0" hangingPunct="1">
              <a:lnSpc>
                <a:spcPct val="100000"/>
              </a:lnSpc>
              <a:spcBef>
                <a:spcPts val="0"/>
              </a:spcBef>
              <a:spcAft>
                <a:spcPts val="0"/>
              </a:spcAft>
              <a:buClrTx/>
              <a:buSzTx/>
              <a:buFontTx/>
              <a:buNone/>
              <a:tabLst/>
              <a:defRPr/>
            </a:pPr>
            <a:r>
              <a:rPr lang="fr-FR"/>
              <a:t>Vous avez été nommé commandant de bataillon d'infanterie et souhaitez créer un environnement de travail favorable pour toutes les troupes.</a:t>
            </a:r>
          </a:p>
          <a:p>
            <a:pPr>
              <a:buNone/>
            </a:pP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5</a:t>
            </a:fld>
            <a:endParaRPr lang="en-GB"/>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a:t>Il s'agit de la suite du cadre.</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6</a:t>
            </a:fld>
            <a:endParaRPr lang="fr-FR"/>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Avant de commencer notre tâche, j’aimerais d’abord passer brièvement en revue les valeurs et comportements fondamentaux des Nations Unies. Ce sont des valeurs et des comportements clés que toute personne travaillant pour les Nations Unies – y compris les Casques bleus – est censée respecter et incarner en tout temps.</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fr-FR" sz="1200" b="1" kern="1200">
                <a:solidFill>
                  <a:schemeClr val="tx1"/>
                </a:solidFill>
                <a:effectLst/>
                <a:latin typeface="+mn-lt"/>
                <a:ea typeface="+mn-ea"/>
                <a:cs typeface="+mn-cs"/>
              </a:rPr>
              <a:t>Alors, selon vous, quelles sont les valeurs fondamentales des Nations Unies </a:t>
            </a:r>
            <a:r>
              <a:rPr lang="fr-FR" b="1"/>
              <a:t>? </a:t>
            </a:r>
            <a:r>
              <a:rPr lang="fr-FR" i="1"/>
              <a:t>(</a:t>
            </a:r>
            <a:r>
              <a:rPr lang="fr-FR" sz="1200" i="1" kern="1200">
                <a:solidFill>
                  <a:schemeClr val="tx1"/>
                </a:solidFill>
                <a:effectLst/>
                <a:latin typeface="+mn-lt"/>
                <a:ea typeface="+mn-ea"/>
                <a:cs typeface="+mn-cs"/>
              </a:rPr>
              <a:t>Posez brièvement la question aux participants. Notez les idées sur un tableau</a:t>
            </a:r>
            <a:r>
              <a:rPr lang="fr-FR" i="1"/>
              <a:t>.)</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Très bien, voyons maintenant si vous avez vu juste.</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Les Nations Unies ont </a:t>
            </a:r>
            <a:r>
              <a:rPr lang="fr-FR" sz="1200" b="1" kern="1200">
                <a:solidFill>
                  <a:schemeClr val="tx1"/>
                </a:solidFill>
                <a:effectLst/>
                <a:latin typeface="+mn-lt"/>
                <a:ea typeface="+mn-ea"/>
                <a:cs typeface="+mn-cs"/>
              </a:rPr>
              <a:t>quatre valeurs fondamentales</a:t>
            </a:r>
            <a:r>
              <a:rPr lang="fr-FR" sz="1200" kern="1200">
                <a:solidFill>
                  <a:schemeClr val="tx1"/>
                </a:solidFill>
                <a:effectLst/>
                <a:latin typeface="+mn-lt"/>
                <a:ea typeface="+mn-ea"/>
                <a:cs typeface="+mn-cs"/>
              </a:rPr>
              <a:t> :</a:t>
            </a:r>
            <a:r>
              <a:rPr lang="fr-FR"/>
              <a:t> </a:t>
            </a:r>
            <a:r>
              <a:rPr lang="fr-FR" sz="1200" b="1" kern="1200">
                <a:solidFill>
                  <a:schemeClr val="tx1"/>
                </a:solidFill>
                <a:effectLst/>
                <a:latin typeface="+mn-lt"/>
                <a:ea typeface="+mn-ea"/>
                <a:cs typeface="+mn-cs"/>
              </a:rPr>
              <a:t>l’inclusion, l’intégrité, l’humilité et l’humanité.</a:t>
            </a:r>
            <a:endParaRPr lang="en-US" sz="1200" kern="1200">
              <a:solidFill>
                <a:schemeClr val="tx1"/>
              </a:solidFill>
              <a:effectLst/>
              <a:latin typeface="+mn-lt"/>
              <a:ea typeface="+mn-ea"/>
              <a:cs typeface="+mn-cs"/>
            </a:endParaRPr>
          </a:p>
          <a:p>
            <a:pPr lvl="0"/>
            <a:endParaRPr lang="fr-FR" sz="1200" b="1"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L’inclusion</a:t>
            </a:r>
            <a:r>
              <a:rPr lang="fr-FR" sz="1200" kern="1200">
                <a:solidFill>
                  <a:schemeClr val="tx1"/>
                </a:solidFill>
                <a:effectLst/>
                <a:latin typeface="+mn-lt"/>
                <a:ea typeface="+mn-ea"/>
                <a:cs typeface="+mn-cs"/>
              </a:rPr>
              <a:t> signifie que nous valorisons et respectons les différences et la diversité, et que nous nous opposons activement à tous les types de préjugés et de discriminations.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L’intégrité</a:t>
            </a:r>
            <a:r>
              <a:rPr lang="fr-FR" sz="1200" kern="1200">
                <a:solidFill>
                  <a:schemeClr val="tx1"/>
                </a:solidFill>
                <a:effectLst/>
                <a:latin typeface="+mn-lt"/>
                <a:ea typeface="+mn-ea"/>
                <a:cs typeface="+mn-cs"/>
              </a:rPr>
              <a:t>, c’est respecter les normes de conduite des Nations Unies dans tout ce que nous faisons.</a:t>
            </a:r>
            <a:endParaRPr lang="en-US" sz="1200" kern="1200">
              <a:solidFill>
                <a:schemeClr val="tx1"/>
              </a:solidFill>
              <a:effectLst/>
              <a:latin typeface="+mn-lt"/>
              <a:ea typeface="+mn-ea"/>
              <a:cs typeface="+mn-cs"/>
            </a:endParaRPr>
          </a:p>
          <a:p>
            <a:pPr marL="171450" indent="-171450">
              <a:buFont typeface="Arial" panose="020B0604020202020204" pitchFamily="34" charset="0"/>
              <a:buChar char="•"/>
            </a:pPr>
            <a:r>
              <a:rPr lang="fr-FR" sz="1200" b="1" kern="1200">
                <a:solidFill>
                  <a:schemeClr val="tx1"/>
                </a:solidFill>
                <a:effectLst/>
                <a:latin typeface="+mn-lt"/>
                <a:ea typeface="+mn-ea"/>
                <a:cs typeface="+mn-cs"/>
              </a:rPr>
              <a:t>L’humilité</a:t>
            </a:r>
            <a:r>
              <a:rPr lang="fr-FR" sz="1200" kern="1200">
                <a:solidFill>
                  <a:schemeClr val="tx1"/>
                </a:solidFill>
                <a:effectLst/>
                <a:latin typeface="+mn-lt"/>
                <a:ea typeface="+mn-ea"/>
                <a:cs typeface="+mn-cs"/>
              </a:rPr>
              <a:t> consiste à valoriser les compétences, les connaissances et l’expérience des autres, </a:t>
            </a:r>
            <a:r>
              <a:rPr lang="fr-FR"/>
              <a:t>et reconnaître</a:t>
            </a:r>
            <a:r>
              <a:rPr lang="fr-FR" sz="1200" kern="1200">
                <a:solidFill>
                  <a:schemeClr val="tx1"/>
                </a:solidFill>
                <a:effectLst/>
                <a:latin typeface="+mn-lt"/>
                <a:ea typeface="+mn-ea"/>
                <a:cs typeface="+mn-cs"/>
              </a:rPr>
              <a:t> qu’aucun individu ne détient toutes les réponses,</a:t>
            </a:r>
            <a:r>
              <a:rPr lang="fr-FR"/>
              <a:t> ainsi</a:t>
            </a:r>
            <a:r>
              <a:rPr lang="fr-FR" sz="1200" kern="1200">
                <a:solidFill>
                  <a:schemeClr val="tx1"/>
                </a:solidFill>
                <a:effectLst/>
                <a:latin typeface="+mn-lt"/>
                <a:ea typeface="+mn-ea"/>
                <a:cs typeface="+mn-cs"/>
              </a:rPr>
              <a:t> </a:t>
            </a:r>
            <a:r>
              <a:rPr lang="fr-FR"/>
              <a:t>que </a:t>
            </a:r>
            <a:r>
              <a:rPr lang="fr-FR" sz="1200" kern="1200">
                <a:solidFill>
                  <a:schemeClr val="tx1"/>
                </a:solidFill>
                <a:effectLst/>
                <a:latin typeface="+mn-lt"/>
                <a:ea typeface="+mn-ea"/>
                <a:cs typeface="+mn-cs"/>
              </a:rPr>
              <a:t>s’engager à défendre les droits humains et la dignité de chacun.</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kern="1200">
                <a:solidFill>
                  <a:schemeClr val="tx1"/>
                </a:solidFill>
                <a:effectLst/>
                <a:latin typeface="+mn-lt"/>
                <a:ea typeface="+mn-ea"/>
                <a:cs typeface="+mn-cs"/>
              </a:rPr>
              <a:t>Enfin, </a:t>
            </a:r>
            <a:r>
              <a:rPr lang="fr-FR" sz="1200" b="1" kern="1200">
                <a:solidFill>
                  <a:schemeClr val="tx1"/>
                </a:solidFill>
                <a:effectLst/>
                <a:latin typeface="+mn-lt"/>
                <a:ea typeface="+mn-ea"/>
                <a:cs typeface="+mn-cs"/>
              </a:rPr>
              <a:t>l’humanité</a:t>
            </a:r>
            <a:r>
              <a:rPr lang="fr-FR" sz="1200" kern="1200">
                <a:solidFill>
                  <a:schemeClr val="tx1"/>
                </a:solidFill>
                <a:effectLst/>
                <a:latin typeface="+mn-lt"/>
                <a:ea typeface="+mn-ea"/>
                <a:cs typeface="+mn-cs"/>
              </a:rPr>
              <a:t>, c’est notre engagement à défendre les droits humains et la dignité pour tous.</a:t>
            </a:r>
            <a:endParaRPr lang="en-US" sz="1200" kern="1200">
              <a:solidFill>
                <a:schemeClr val="tx1"/>
              </a:solidFill>
              <a:effectLst/>
              <a:latin typeface="+mn-lt"/>
              <a:ea typeface="+mn-ea"/>
              <a:cs typeface="+mn-cs"/>
            </a:endParaRPr>
          </a:p>
          <a:p>
            <a:endParaRPr lang="fr-FR"/>
          </a:p>
          <a:p>
            <a:r>
              <a:rPr lang="fr-FR" sz="1200" kern="1200">
                <a:solidFill>
                  <a:schemeClr val="tx1"/>
                </a:solidFill>
                <a:effectLst/>
                <a:latin typeface="+mn-lt"/>
                <a:ea typeface="+mn-ea"/>
                <a:cs typeface="+mn-cs"/>
              </a:rPr>
              <a:t>Il existe également </a:t>
            </a:r>
            <a:r>
              <a:rPr lang="fr-FR" sz="1200" b="1" kern="1200">
                <a:solidFill>
                  <a:schemeClr val="tx1"/>
                </a:solidFill>
                <a:effectLst/>
                <a:latin typeface="+mn-lt"/>
                <a:ea typeface="+mn-ea"/>
                <a:cs typeface="+mn-cs"/>
              </a:rPr>
              <a:t>cinq comportements fondamentaux</a:t>
            </a:r>
            <a:r>
              <a:rPr lang="fr-FR" sz="1200" kern="1200">
                <a:solidFill>
                  <a:schemeClr val="tx1"/>
                </a:solidFill>
                <a:effectLst/>
                <a:latin typeface="+mn-lt"/>
                <a:ea typeface="+mn-ea"/>
                <a:cs typeface="+mn-cs"/>
              </a:rPr>
              <a:t> qui visent à aider les Nations Unies à remplir efficacement leur mandat</a:t>
            </a:r>
            <a:r>
              <a:rPr lang="fr-FR"/>
              <a:t>.</a:t>
            </a:r>
            <a:r>
              <a:rPr lang="fr-FR" sz="1200" kern="1200">
                <a:solidFill>
                  <a:schemeClr val="tx1"/>
                </a:solidFill>
                <a:effectLst/>
                <a:latin typeface="+mn-lt"/>
                <a:ea typeface="+mn-ea"/>
                <a:cs typeface="+mn-cs"/>
              </a:rPr>
              <a:t> </a:t>
            </a:r>
            <a:r>
              <a:rPr lang="fr-FR"/>
              <a:t>Ce sont les suivants : créer des liens et collaborer, analyser et planifier, obtenir des résultats avec un impact positif, apprendre et se développer, et s’adapter et innover.</a:t>
            </a:r>
            <a:endParaRPr lang="en-US"/>
          </a:p>
          <a:p>
            <a:pPr lvl="0"/>
            <a:endParaRPr lang="en-US" sz="1200" b="1"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Créer des liens et collaborer</a:t>
            </a:r>
            <a:r>
              <a:rPr lang="fr-FR" sz="1200" kern="1200">
                <a:solidFill>
                  <a:schemeClr val="tx1"/>
                </a:solidFill>
                <a:effectLst/>
                <a:latin typeface="+mn-lt"/>
                <a:ea typeface="+mn-ea"/>
                <a:cs typeface="+mn-cs"/>
              </a:rPr>
              <a:t> signifie investir du temps et des efforts pour établir des partenariats de confiance.</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Analyser et planifier</a:t>
            </a:r>
            <a:r>
              <a:rPr lang="fr-FR" sz="1200" kern="1200">
                <a:solidFill>
                  <a:schemeClr val="tx1"/>
                </a:solidFill>
                <a:effectLst/>
                <a:latin typeface="+mn-lt"/>
                <a:ea typeface="+mn-ea"/>
                <a:cs typeface="+mn-cs"/>
              </a:rPr>
              <a:t> consiste à s’assurer que notre travail repose sur une base de données solide, recueillie à partir de sources variées.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Obtenir des résultats avec un impact positif</a:t>
            </a:r>
            <a:r>
              <a:rPr lang="fr-FR" sz="1200" kern="1200">
                <a:solidFill>
                  <a:schemeClr val="tx1"/>
                </a:solidFill>
                <a:effectLst/>
                <a:latin typeface="+mn-lt"/>
                <a:ea typeface="+mn-ea"/>
                <a:cs typeface="+mn-cs"/>
              </a:rPr>
              <a:t>, c’est se tenir responsable de livrer des résultats qui font une réelle différence pour les personnes et les causes que nous servons.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Apprendre et se développer</a:t>
            </a:r>
            <a:r>
              <a:rPr lang="fr-FR" sz="1200" kern="1200">
                <a:solidFill>
                  <a:schemeClr val="tx1"/>
                </a:solidFill>
                <a:effectLst/>
                <a:latin typeface="+mn-lt"/>
                <a:ea typeface="+mn-ea"/>
                <a:cs typeface="+mn-cs"/>
              </a:rPr>
              <a:t>, c’est tirer des leçons de nos erreurs.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fr-FR" sz="1200" b="1" kern="1200">
                <a:solidFill>
                  <a:schemeClr val="tx1"/>
                </a:solidFill>
                <a:effectLst/>
                <a:latin typeface="+mn-lt"/>
                <a:ea typeface="+mn-ea"/>
                <a:cs typeface="+mn-cs"/>
              </a:rPr>
              <a:t>S’adapter et innover</a:t>
            </a:r>
            <a:r>
              <a:rPr lang="fr-FR" sz="1200" kern="1200">
                <a:solidFill>
                  <a:schemeClr val="tx1"/>
                </a:solidFill>
                <a:effectLst/>
                <a:latin typeface="+mn-lt"/>
                <a:ea typeface="+mn-ea"/>
                <a:cs typeface="+mn-cs"/>
              </a:rPr>
              <a:t>, c’est accueillir favorablement les nouvelles idées.</a:t>
            </a:r>
            <a:endParaRPr lang="en-US" sz="1200" kern="1200">
              <a:solidFill>
                <a:schemeClr val="tx1"/>
              </a:solidFill>
              <a:effectLst/>
              <a:latin typeface="+mn-lt"/>
              <a:ea typeface="+mn-ea"/>
              <a:cs typeface="+mn-cs"/>
            </a:endParaRPr>
          </a:p>
          <a:p>
            <a:r>
              <a:rPr lang="fr-FR" sz="1200" b="0" kern="1200">
                <a:solidFill>
                  <a:schemeClr val="tx1"/>
                </a:solidFill>
                <a:effectLst/>
                <a:latin typeface="+mn-lt"/>
                <a:ea typeface="+mn-ea"/>
                <a:cs typeface="+mn-cs"/>
              </a:rPr>
              <a:t> </a:t>
            </a:r>
          </a:p>
          <a:p>
            <a:r>
              <a:rPr lang="fr-FR" sz="1200" b="0" i="0" kern="1200">
                <a:solidFill>
                  <a:schemeClr val="tx1"/>
                </a:solidFill>
                <a:effectLst/>
                <a:latin typeface="+mn-lt"/>
                <a:ea typeface="+mn-ea"/>
                <a:cs typeface="+mn-cs"/>
              </a:rPr>
              <a:t>Pendant la mission, souvenez-vous de toujours suivre ces valeurs et comportements.</a:t>
            </a:r>
          </a:p>
          <a:p>
            <a:endParaRPr lang="fr-FR"/>
          </a:p>
          <a:p>
            <a:r>
              <a:rPr lang="fr-FR" sz="1200" b="0" i="0" kern="1200">
                <a:solidFill>
                  <a:schemeClr val="tx1"/>
                </a:solidFill>
                <a:effectLst/>
                <a:latin typeface="+mn-lt"/>
                <a:ea typeface="+mn-ea"/>
                <a:cs typeface="+mn-cs"/>
              </a:rPr>
              <a:t>Dans l’exercice que nous allons bientôt réaliser, veillez à vous référer à ces valeurs et comportements et à les intégrer autant que possible dans votre travail et vos actions.</a:t>
            </a:r>
          </a:p>
          <a:p>
            <a:endParaRPr lang="en-US" sz="1200"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7</a:t>
            </a:fld>
            <a:endParaRPr lang="en-GB"/>
          </a:p>
        </p:txBody>
      </p:sp>
    </p:spTree>
    <p:extLst>
      <p:ext uri="{BB962C8B-B14F-4D97-AF65-F5344CB8AC3E}">
        <p14:creationId xmlns:p14="http://schemas.microsoft.com/office/powerpoint/2010/main" val="1674965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Présenter la tâche à accomplir.</a:t>
            </a:r>
            <a:endParaRPr lang="fr-FR" sz="1200" b="0" i="0" kern="1200">
              <a:solidFill>
                <a:schemeClr val="tx1"/>
              </a:solidFill>
              <a:effectLst/>
              <a:latin typeface="+mn-lt"/>
              <a:ea typeface="+mn-ea"/>
              <a:cs typeface="+mn-cs"/>
            </a:endParaRPr>
          </a:p>
          <a:p>
            <a:endParaRPr lang="fr-FR" b="1"/>
          </a:p>
          <a:p>
            <a:r>
              <a:rPr lang="fr-FR" sz="1200" b="0" i="0" kern="1200">
                <a:solidFill>
                  <a:schemeClr val="tx1"/>
                </a:solidFill>
                <a:effectLst/>
                <a:latin typeface="+mn-lt"/>
                <a:ea typeface="+mn-ea"/>
                <a:cs typeface="+mn-cs"/>
              </a:rPr>
              <a:t>Voici la tâche que vous devrez réaliser. Vous devrez choisir la meilleure action compte tenu des circonstances décrites dans la situation,</a:t>
            </a:r>
            <a:r>
              <a:rPr lang="fr-FR"/>
              <a:t> </a:t>
            </a:r>
            <a:r>
              <a:rPr lang="fr-FR" sz="1200" b="0" i="0" kern="1200">
                <a:solidFill>
                  <a:schemeClr val="tx1"/>
                </a:solidFill>
                <a:effectLst/>
                <a:latin typeface="+mn-lt"/>
                <a:ea typeface="+mn-ea"/>
                <a:cs typeface="+mn-cs"/>
              </a:rPr>
              <a:t>et expliquer les avantages et les inconvénients de ce choix.</a:t>
            </a:r>
            <a:r>
              <a:rPr lang="fr-FR" sz="1200" b="0" i="1" kern="1200">
                <a:solidFill>
                  <a:schemeClr val="tx1"/>
                </a:solidFill>
                <a:effectLst/>
                <a:latin typeface="+mn-lt"/>
                <a:ea typeface="+mn-ea"/>
                <a:cs typeface="+mn-cs"/>
              </a:rPr>
              <a:t> (Lisez la tâche ou demandez à un volontaire de la lire).</a:t>
            </a:r>
            <a:endParaRPr lang="fr-FR" sz="1200" b="0" i="1"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172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a:solidFill>
                  <a:schemeClr val="tx1"/>
                </a:solidFill>
                <a:effectLst/>
                <a:latin typeface="+mn-lt"/>
                <a:ea typeface="+mn-ea"/>
                <a:cs typeface="+mn-cs"/>
              </a:rPr>
              <a:t>Message clé : Présenter les actions parmi lesquelles les participants devront choisir.</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Vous pouvez choisir parmi les trois options suivantes. Elles sont également incluses dans votre fiche.</a:t>
            </a:r>
          </a:p>
          <a:p>
            <a:endParaRPr lang="fr-FR"/>
          </a:p>
          <a:p>
            <a:r>
              <a:rPr lang="fr-FR" sz="1200" b="0" i="0" kern="1200">
                <a:solidFill>
                  <a:schemeClr val="tx1"/>
                </a:solidFill>
                <a:effectLst/>
                <a:latin typeface="+mn-lt"/>
                <a:ea typeface="+mn-ea"/>
                <a:cs typeface="+mn-cs"/>
              </a:rPr>
              <a:t>Vous disposez de 50 minutes au total pour cet exercice : 20 minutes pour lire les documents et 30 minutes pour le travail en groupe.</a:t>
            </a:r>
          </a:p>
          <a:p>
            <a:endParaRPr lang="fr-FR" sz="1200" b="0" i="0" kern="1200">
              <a:solidFill>
                <a:schemeClr val="tx1"/>
              </a:solidFill>
              <a:effectLst/>
              <a:latin typeface="+mn-lt"/>
              <a:ea typeface="+mn-ea"/>
              <a:cs typeface="+mn-cs"/>
            </a:endParaRPr>
          </a:p>
          <a:p>
            <a:r>
              <a:rPr lang="fr-FR" sz="1200" b="0" i="0" kern="1200">
                <a:solidFill>
                  <a:schemeClr val="tx1"/>
                </a:solidFill>
                <a:effectLst/>
                <a:latin typeface="+mn-lt"/>
                <a:ea typeface="+mn-ea"/>
                <a:cs typeface="+mn-cs"/>
              </a:rPr>
              <a:t>Vous pouvez maintenant commencer l’exercice. N’hésitez pas à me poser des questions si vous en avez.</a:t>
            </a:r>
            <a:br>
              <a:rPr lang="fr-FR" sz="1200" b="0" i="0" kern="1200">
                <a:effectLst/>
                <a:cs typeface="+mn-lt"/>
              </a:rPr>
            </a:br>
            <a:r>
              <a:rPr lang="fr-FR" sz="1200" b="0" i="1" kern="1200">
                <a:solidFill>
                  <a:schemeClr val="tx1"/>
                </a:solidFill>
                <a:effectLst/>
                <a:latin typeface="+mn-lt"/>
                <a:ea typeface="+mn-ea"/>
                <a:cs typeface="+mn-cs"/>
              </a:rPr>
              <a:t>(N’oubliez pas d’utiliser </a:t>
            </a:r>
            <a:r>
              <a:rPr lang="fr-FR" i="1"/>
              <a:t>les scénarios lorsque</a:t>
            </a:r>
            <a:r>
              <a:rPr lang="fr-FR" sz="1200" b="0" i="1" kern="1200">
                <a:solidFill>
                  <a:schemeClr val="tx1"/>
                </a:solidFill>
                <a:effectLst/>
                <a:latin typeface="+mn-lt"/>
                <a:ea typeface="+mn-ea"/>
                <a:cs typeface="+mn-cs"/>
              </a:rPr>
              <a:t> vous jugez qu’ils sont les plus appropriés. Les diapositives </a:t>
            </a:r>
            <a:r>
              <a:rPr lang="fr-FR" i="1"/>
              <a:t>scénarios suivent</a:t>
            </a:r>
            <a:r>
              <a:rPr lang="fr-FR" sz="1200" b="0" i="1" kern="1200">
                <a:solidFill>
                  <a:schemeClr val="tx1"/>
                </a:solidFill>
                <a:effectLst/>
                <a:latin typeface="+mn-lt"/>
                <a:ea typeface="+mn-ea"/>
                <a:cs typeface="+mn-cs"/>
              </a:rPr>
              <a:t>.)</a:t>
            </a:r>
            <a:endParaRPr lang="fr-FR" sz="1200" b="0" i="1" kern="1200">
              <a:solidFill>
                <a:schemeClr val="tx1"/>
              </a:solidFill>
              <a:effectLst/>
              <a:latin typeface="+mn-lt"/>
            </a:endParaRPr>
          </a:p>
          <a:p>
            <a:endParaRPr lang="fr-FR" sz="1200" b="0" i="0" kern="1200">
              <a:solidFill>
                <a:schemeClr val="tx1"/>
              </a:solidFill>
              <a:effectLst/>
              <a:latin typeface="+mn-lt"/>
              <a:ea typeface="+mn-ea"/>
              <a:cs typeface="+mn-cs"/>
            </a:endParaRPr>
          </a:p>
          <a:p>
            <a:r>
              <a:rPr lang="fr-FR" sz="1200" b="0" i="1" kern="1200">
                <a:solidFill>
                  <a:schemeClr val="tx1"/>
                </a:solidFill>
                <a:effectLst/>
                <a:latin typeface="+mn-lt"/>
                <a:ea typeface="+mn-ea"/>
                <a:cs typeface="+mn-cs"/>
              </a:rPr>
              <a:t>(Finissez l’exercice après 50 minutes. Pendant l’exercice, circulez parmi les groupes. Répondez aux questions des participants. Rappelez le temps restant à 15, 10 et 5 minutes de la fin.)</a:t>
            </a:r>
            <a:endParaRPr lang="fr-FR" sz="1200" b="0" i="1" kern="1200">
              <a:solidFill>
                <a:schemeClr val="tx1"/>
              </a:solidFill>
              <a:effectLst/>
              <a:latin typeface="+mn-lt"/>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a:p>
        </p:txBody>
      </p:sp>
    </p:spTree>
    <p:extLst>
      <p:ext uri="{BB962C8B-B14F-4D97-AF65-F5344CB8AC3E}">
        <p14:creationId xmlns:p14="http://schemas.microsoft.com/office/powerpoint/2010/main" val="2116795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43CF8-1724-94EF-B7CA-4A8E753222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FD277466-5C15-8468-9721-C903BE5429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F2742A18-32C8-1814-5F32-1937378DEEF7}"/>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B1A7126F-1242-0A06-77CE-A90D083A3DB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6CFEF6D3-A41A-1344-167C-94959E38DA0E}"/>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1410337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6A2C0-9DBB-BEC3-8BEF-E33194E52BD1}"/>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9A8BF405-4F6F-42F4-35DB-6A4705F638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650748C1-87D8-4E81-F57A-8D4D09A4C060}"/>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C1F96072-FF41-BDD9-452C-2F2EF180BA80}"/>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F5A8247C-899F-CBED-B108-E2BFABBDD413}"/>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922720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972230-DE7A-A8BC-684B-0756AA57E16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297888B8-19D3-4638-2970-87377D7E5D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7447DB4-72C7-9F65-A9B1-38D7B0A6D386}"/>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AAB62BF9-73B7-3B56-C185-BDC54C3D39F4}"/>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E4E2A016-229C-9F1B-4126-C555DE696C21}"/>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18016937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0713824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712110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479868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638826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121272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841935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380762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505384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F9B74-B4E2-AC79-1056-0333B3722007}"/>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0B2935A1-3411-6480-EE8C-62696B2859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09596F9-FD4A-9A97-9B17-AB5FF7BD413C}"/>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44EA4B1C-3F90-408C-FF8E-64202F50434C}"/>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26E643F2-E5EB-75C5-7C67-B4DDA7AE3463}"/>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1829170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6379035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298609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6424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6081B-49E4-2C7D-AEB6-2D295511CD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B118DFE6-D8B1-D94D-013E-B52BE7AF8F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73EC77-A952-289B-0777-3C5EB04CE179}"/>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2F0A13F6-E385-85D4-5C10-43BFFD19E5DF}"/>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342E1CD-C1F8-B4AC-D1C8-616A9DF0DF0C}"/>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3008500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65AA6-7021-644E-D4FA-8BB3F4749B32}"/>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DA1E244F-2734-E166-52C2-ABB3C39B9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AB6A236F-756D-F3EF-810D-931D49C638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E5F46707-0E7F-42D8-64F0-2B0C5B2765EC}"/>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6" name="Footer Placeholder 5">
            <a:extLst>
              <a:ext uri="{FF2B5EF4-FFF2-40B4-BE49-F238E27FC236}">
                <a16:creationId xmlns:a16="http://schemas.microsoft.com/office/drawing/2014/main" id="{49BF61D0-779B-AEFD-5CA8-1613B14F11F2}"/>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55576568-2635-4844-3CC4-67035A18013E}"/>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3381058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D730D-DD9B-624A-41B9-617CF88F86D8}"/>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D5D990C3-9214-D7DB-75A3-6C9BF58694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8423FB-8B70-FA5D-3107-CAA718876C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3B95D193-32AA-CBCE-21EE-53D0DE9334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424DBA-7B6F-D717-2D31-776B58BD469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DBE07DC3-9371-9925-B299-DA2EBBB7A890}"/>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8" name="Footer Placeholder 7">
            <a:extLst>
              <a:ext uri="{FF2B5EF4-FFF2-40B4-BE49-F238E27FC236}">
                <a16:creationId xmlns:a16="http://schemas.microsoft.com/office/drawing/2014/main" id="{FD9A8B4D-7F18-6C4D-8A0C-3F1DF52E64A5}"/>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84CE1754-8D31-92BC-FD4B-98B4E3D05D88}"/>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009122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96447-18A0-3B95-D579-C726993089BA}"/>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5DF39CFA-BDEA-A503-D3F8-AE881AD39765}"/>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4" name="Footer Placeholder 3">
            <a:extLst>
              <a:ext uri="{FF2B5EF4-FFF2-40B4-BE49-F238E27FC236}">
                <a16:creationId xmlns:a16="http://schemas.microsoft.com/office/drawing/2014/main" id="{A3CC2FD8-15F2-422F-2751-D21AC676C049}"/>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19AEFCAE-1D6F-A609-B25F-7016F91EA633}"/>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618598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E5E981-AD69-828C-E0A1-CCCBF66B0770}"/>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3" name="Footer Placeholder 2">
            <a:extLst>
              <a:ext uri="{FF2B5EF4-FFF2-40B4-BE49-F238E27FC236}">
                <a16:creationId xmlns:a16="http://schemas.microsoft.com/office/drawing/2014/main" id="{E673143F-17BF-D5D6-68C0-3E18B941BC07}"/>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DEFE54F9-6B40-4303-48FB-E619FA455A2F}"/>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947040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EEF40-AF52-9891-5059-06319CECE6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1404B53E-81A8-E148-CD68-61BCFCB6F5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4CD6CDE3-CEBD-AD83-4EE8-8B911D7EEF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0D8047-81F2-70DF-E3B0-E00E24F97505}"/>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6" name="Footer Placeholder 5">
            <a:extLst>
              <a:ext uri="{FF2B5EF4-FFF2-40B4-BE49-F238E27FC236}">
                <a16:creationId xmlns:a16="http://schemas.microsoft.com/office/drawing/2014/main" id="{BB9F3241-77C9-14A1-C485-A5D23B2C956D}"/>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B7F471F5-5A12-F053-F62D-E814602E0359}"/>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5495898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CE35D-8715-C82B-FC6E-AAEBFA3FE5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6E6ED19B-9EFD-7DE5-1E60-A200E7724C9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55656EF2-F847-95DE-54B2-4D602832A0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EC3499-7443-C1E7-2DEC-C11D2D26D1E0}"/>
              </a:ext>
            </a:extLst>
          </p:cNvPr>
          <p:cNvSpPr>
            <a:spLocks noGrp="1"/>
          </p:cNvSpPr>
          <p:nvPr>
            <p:ph type="dt" sz="half" idx="10"/>
          </p:nvPr>
        </p:nvSpPr>
        <p:spPr/>
        <p:txBody>
          <a:bodyPr/>
          <a:lstStyle/>
          <a:p>
            <a:fld id="{9A90E86F-CE2A-4CC2-94FE-848046FDDB59}" type="datetimeFigureOut">
              <a:rPr lang="fr-FR" smtClean="0"/>
              <a:t>29/08/2025</a:t>
            </a:fld>
            <a:endParaRPr lang="fr-FR"/>
          </a:p>
        </p:txBody>
      </p:sp>
      <p:sp>
        <p:nvSpPr>
          <p:cNvPr id="6" name="Footer Placeholder 5">
            <a:extLst>
              <a:ext uri="{FF2B5EF4-FFF2-40B4-BE49-F238E27FC236}">
                <a16:creationId xmlns:a16="http://schemas.microsoft.com/office/drawing/2014/main" id="{64BB529F-DA9C-6937-5D45-22E5E75F8446}"/>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205101C3-4724-D51E-2F46-6A9E83A0B309}"/>
              </a:ext>
            </a:extLst>
          </p:cNvPr>
          <p:cNvSpPr>
            <a:spLocks noGrp="1"/>
          </p:cNvSpPr>
          <p:nvPr>
            <p:ph type="sldNum" sz="quarter" idx="12"/>
          </p:nvPr>
        </p:nvSpPr>
        <p:spPr/>
        <p:txBody>
          <a:bodyPr/>
          <a:lstStyle/>
          <a:p>
            <a:fld id="{73903DBA-0A1A-4E7F-9C36-916CD690DBAD}" type="slidenum">
              <a:rPr lang="fr-FR" smtClean="0"/>
              <a:t>‹N°›</a:t>
            </a:fld>
            <a:endParaRPr lang="fr-FR"/>
          </a:p>
        </p:txBody>
      </p:sp>
    </p:spTree>
    <p:extLst>
      <p:ext uri="{BB962C8B-B14F-4D97-AF65-F5344CB8AC3E}">
        <p14:creationId xmlns:p14="http://schemas.microsoft.com/office/powerpoint/2010/main" val="2208301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DCF044-A985-C0C0-4E7D-88CB3AA937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300D1B12-AE58-9748-CDBB-B84230A8AF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DA57448D-E69B-CCB5-271E-D17DCF9E3F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A90E86F-CE2A-4CC2-94FE-848046FDDB59}" type="datetimeFigureOut">
              <a:rPr lang="fr-FR" smtClean="0"/>
              <a:t>29/08/2025</a:t>
            </a:fld>
            <a:endParaRPr lang="fr-FR"/>
          </a:p>
        </p:txBody>
      </p:sp>
      <p:sp>
        <p:nvSpPr>
          <p:cNvPr id="5" name="Footer Placeholder 4">
            <a:extLst>
              <a:ext uri="{FF2B5EF4-FFF2-40B4-BE49-F238E27FC236}">
                <a16:creationId xmlns:a16="http://schemas.microsoft.com/office/drawing/2014/main" id="{4C5AA8B5-52DE-3431-AB62-D62E58CB2D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a:extLst>
              <a:ext uri="{FF2B5EF4-FFF2-40B4-BE49-F238E27FC236}">
                <a16:creationId xmlns:a16="http://schemas.microsoft.com/office/drawing/2014/main" id="{117C72EF-2EB0-7182-41C0-D9F0119352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903DBA-0A1A-4E7F-9C36-916CD690DBAD}" type="slidenum">
              <a:rPr lang="fr-FR" smtClean="0"/>
              <a:t>‹N°›</a:t>
            </a:fld>
            <a:endParaRPr lang="fr-FR"/>
          </a:p>
        </p:txBody>
      </p:sp>
    </p:spTree>
    <p:extLst>
      <p:ext uri="{BB962C8B-B14F-4D97-AF65-F5344CB8AC3E}">
        <p14:creationId xmlns:p14="http://schemas.microsoft.com/office/powerpoint/2010/main" val="34427683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5306396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a:xfrm>
            <a:off x="337457" y="365125"/>
            <a:ext cx="11647713" cy="1325563"/>
          </a:xfrm>
        </p:spPr>
        <p:txBody>
          <a:bodyPr>
            <a:normAutofit fontScale="90000"/>
          </a:bodyPr>
          <a:lstStyle/>
          <a:p>
            <a:pPr marL="467995" marR="482600" algn="ctr">
              <a:lnSpc>
                <a:spcPct val="103000"/>
              </a:lnSpc>
              <a:spcBef>
                <a:spcPts val="500"/>
              </a:spcBef>
              <a:spcAft>
                <a:spcPts val="0"/>
              </a:spcAft>
            </a:pPr>
            <a:r>
              <a:rPr lang="fr-FR" sz="2800" b="1">
                <a:solidFill>
                  <a:srgbClr val="004B98"/>
                </a:solidFill>
                <a:effectLst/>
                <a:latin typeface="Arial" panose="020B0604020202020204" pitchFamily="34" charset="0"/>
                <a:ea typeface="Arial" panose="020B0604020202020204" pitchFamily="34" charset="0"/>
              </a:rPr>
              <a:t>ÉTUDE DE CAS NO 2: CRÉER UN ENVIRONNEMENT DE TRAVAIL VALORISANT POUR TOUS LES MEMBRES DE CONTINGENTS</a:t>
            </a:r>
            <a:br>
              <a:rPr lang="fr-FR" sz="2800" b="1">
                <a:solidFill>
                  <a:srgbClr val="004B98"/>
                </a:solidFill>
                <a:effectLst/>
                <a:latin typeface="Arial" panose="020B0604020202020204" pitchFamily="34" charset="0"/>
                <a:ea typeface="Arial" panose="020B0604020202020204" pitchFamily="34" charset="0"/>
              </a:rPr>
            </a:br>
            <a:r>
              <a:rPr lang="fr-FR" sz="2800" b="1">
                <a:solidFill>
                  <a:srgbClr val="004B98"/>
                </a:solidFill>
                <a:effectLst/>
                <a:latin typeface="Arial" panose="020B0604020202020204" pitchFamily="34" charset="0"/>
                <a:ea typeface="Arial" panose="020B0604020202020204" pitchFamily="34" charset="0"/>
              </a:rPr>
              <a:t>(PLANIFICATEUR(TRICE)S ET COMMANDANT(E)S DE BATAILLONS D’INFANTERIE)</a:t>
            </a:r>
          </a:p>
        </p:txBody>
      </p:sp>
      <p:pic>
        <p:nvPicPr>
          <p:cNvPr id="5" name="Image 4">
            <a:extLst>
              <a:ext uri="{FF2B5EF4-FFF2-40B4-BE49-F238E27FC236}">
                <a16:creationId xmlns:a16="http://schemas.microsoft.com/office/drawing/2014/main" id="{DFAEA9F7-02B7-4339-8CAF-8D8878FC79C2}"/>
              </a:ext>
            </a:extLst>
          </p:cNvPr>
          <p:cNvPicPr>
            <a:picLocks noChangeAspect="1"/>
          </p:cNvPicPr>
          <p:nvPr/>
        </p:nvPicPr>
        <p:blipFill rotWithShape="1">
          <a:blip r:embed="rId3"/>
          <a:srcRect l="24599" t="27970" r="34506" b="31844"/>
          <a:stretch/>
        </p:blipFill>
        <p:spPr bwMode="auto">
          <a:xfrm>
            <a:off x="2377633" y="2083444"/>
            <a:ext cx="7063440" cy="3905286"/>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6189B5F0-813B-42AB-BC3A-8F8BB5C5BC60}"/>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9B40BD-FA03-4532-8C09-C6FEA4115E29}"/>
              </a:ext>
            </a:extLst>
          </p:cNvPr>
          <p:cNvSpPr>
            <a:spLocks noGrp="1"/>
          </p:cNvSpPr>
          <p:nvPr>
            <p:ph type="title"/>
          </p:nvPr>
        </p:nvSpPr>
        <p:spPr/>
        <p:txBody>
          <a:bodyPr/>
          <a:lstStyle/>
          <a:p>
            <a:r>
              <a:rPr lang="en-GB" err="1"/>
              <a:t>Scénario</a:t>
            </a:r>
            <a:r>
              <a:rPr lang="en-GB" noProof="0"/>
              <a:t>	</a:t>
            </a:r>
          </a:p>
        </p:txBody>
      </p:sp>
      <p:sp>
        <p:nvSpPr>
          <p:cNvPr id="8" name="TextBox 7">
            <a:extLst>
              <a:ext uri="{FF2B5EF4-FFF2-40B4-BE49-F238E27FC236}">
                <a16:creationId xmlns:a16="http://schemas.microsoft.com/office/drawing/2014/main" id="{064D416D-98E7-E40C-E044-F43A34D2EB8E}"/>
              </a:ext>
            </a:extLst>
          </p:cNvPr>
          <p:cNvSpPr txBox="1"/>
          <p:nvPr/>
        </p:nvSpPr>
        <p:spPr>
          <a:xfrm>
            <a:off x="201168" y="5288122"/>
            <a:ext cx="11521439" cy="922240"/>
          </a:xfrm>
          <a:prstGeom prst="rect">
            <a:avLst/>
          </a:prstGeom>
          <a:noFill/>
        </p:spPr>
        <p:txBody>
          <a:bodyPr wrap="square">
            <a:spAutoFit/>
          </a:bodyPr>
          <a:lstStyle/>
          <a:p>
            <a:pPr marL="701040" marR="817245" algn="just">
              <a:lnSpc>
                <a:spcPct val="102000"/>
              </a:lnSpc>
              <a:spcBef>
                <a:spcPts val="545"/>
              </a:spcBef>
              <a:spcAft>
                <a:spcPts val="0"/>
              </a:spcAft>
            </a:pPr>
            <a:r>
              <a:rPr lang="fr-FR" sz="1800" b="1">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Article de presse intitulé « Manque de respect de l’ONU pour la culture locale » </a:t>
            </a:r>
            <a:r>
              <a:rPr lang="fr-FR" sz="1800">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(comprenant une photo, prise à travers la clôture, de femmes membres du personnel militaire des Nations Unies jouant au football en short dans les installations du bataillon d’infanterie)</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3" name="Picture 2">
            <a:extLst>
              <a:ext uri="{FF2B5EF4-FFF2-40B4-BE49-F238E27FC236}">
                <a16:creationId xmlns:a16="http://schemas.microsoft.com/office/drawing/2014/main" id="{7C2554F4-B4FF-8143-46A9-F6980EA12B12}"/>
              </a:ext>
            </a:extLst>
          </p:cNvPr>
          <p:cNvPicPr>
            <a:picLocks noChangeAspect="1"/>
          </p:cNvPicPr>
          <p:nvPr/>
        </p:nvPicPr>
        <p:blipFill>
          <a:blip r:embed="rId3"/>
          <a:stretch>
            <a:fillRect/>
          </a:stretch>
        </p:blipFill>
        <p:spPr>
          <a:xfrm>
            <a:off x="3248105" y="1564306"/>
            <a:ext cx="5422265" cy="2689860"/>
          </a:xfrm>
          <a:prstGeom prst="rect">
            <a:avLst/>
          </a:prstGeom>
        </p:spPr>
      </p:pic>
    </p:spTree>
    <p:extLst>
      <p:ext uri="{BB962C8B-B14F-4D97-AF65-F5344CB8AC3E}">
        <p14:creationId xmlns:p14="http://schemas.microsoft.com/office/powerpoint/2010/main" val="255406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017630-84FB-48DD-97DF-18441348BED3}"/>
              </a:ext>
            </a:extLst>
          </p:cNvPr>
          <p:cNvSpPr>
            <a:spLocks noGrp="1"/>
          </p:cNvSpPr>
          <p:nvPr>
            <p:ph type="title"/>
          </p:nvPr>
        </p:nvSpPr>
        <p:spPr/>
        <p:txBody>
          <a:bodyPr/>
          <a:lstStyle/>
          <a:p>
            <a:r>
              <a:rPr lang="en-GB" err="1"/>
              <a:t>Scénario</a:t>
            </a:r>
            <a:endParaRPr lang="en-GB" noProof="0"/>
          </a:p>
        </p:txBody>
      </p:sp>
      <p:sp>
        <p:nvSpPr>
          <p:cNvPr id="4" name="TextBox 3">
            <a:extLst>
              <a:ext uri="{FF2B5EF4-FFF2-40B4-BE49-F238E27FC236}">
                <a16:creationId xmlns:a16="http://schemas.microsoft.com/office/drawing/2014/main" id="{7CBB22B2-8FEC-680F-940A-262914E3F402}"/>
              </a:ext>
            </a:extLst>
          </p:cNvPr>
          <p:cNvSpPr txBox="1"/>
          <p:nvPr/>
        </p:nvSpPr>
        <p:spPr>
          <a:xfrm>
            <a:off x="838200" y="5455197"/>
            <a:ext cx="9404873" cy="646331"/>
          </a:xfrm>
          <a:prstGeom prst="rect">
            <a:avLst/>
          </a:prstGeom>
          <a:noFill/>
        </p:spPr>
        <p:txBody>
          <a:bodyPr wrap="square">
            <a:spAutoFit/>
          </a:bodyPr>
          <a:lstStyle/>
          <a:p>
            <a:r>
              <a:rPr lang="fr-FR" sz="1800">
                <a:solidFill>
                  <a:srgbClr val="004B98"/>
                </a:solidFill>
                <a:effectLst/>
                <a:latin typeface="Arial" panose="020B0604020202020204" pitchFamily="34" charset="0"/>
                <a:ea typeface="Trebuchet MS" panose="020B0603020202020204" pitchFamily="34" charset="0"/>
                <a:cs typeface="Trebuchet MS" panose="020B0603020202020204" pitchFamily="34" charset="0"/>
              </a:rPr>
              <a:t>Gros titre sur ONU Info : L’ONU à la défense des valeurs fondamentales de la diversité et du respect à l’approche de la prochaine Journée internationale de la paix</a:t>
            </a:r>
            <a:endParaRPr lang="en-US"/>
          </a:p>
        </p:txBody>
      </p:sp>
      <p:pic>
        <p:nvPicPr>
          <p:cNvPr id="7" name="Picture 6">
            <a:extLst>
              <a:ext uri="{FF2B5EF4-FFF2-40B4-BE49-F238E27FC236}">
                <a16:creationId xmlns:a16="http://schemas.microsoft.com/office/drawing/2014/main" id="{82F50E8C-6494-BCD5-511F-3555C303DDB8}"/>
              </a:ext>
            </a:extLst>
          </p:cNvPr>
          <p:cNvPicPr>
            <a:picLocks noChangeAspect="1"/>
          </p:cNvPicPr>
          <p:nvPr/>
        </p:nvPicPr>
        <p:blipFill>
          <a:blip r:embed="rId3"/>
          <a:stretch>
            <a:fillRect/>
          </a:stretch>
        </p:blipFill>
        <p:spPr>
          <a:xfrm>
            <a:off x="2863278" y="1837753"/>
            <a:ext cx="4892675" cy="2341245"/>
          </a:xfrm>
          <a:prstGeom prst="rect">
            <a:avLst/>
          </a:prstGeom>
        </p:spPr>
      </p:pic>
    </p:spTree>
    <p:extLst>
      <p:ext uri="{BB962C8B-B14F-4D97-AF65-F5344CB8AC3E}">
        <p14:creationId xmlns:p14="http://schemas.microsoft.com/office/powerpoint/2010/main" val="16213607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a:p>
          <a:p>
            <a:pPr marL="0" indent="0" algn="ctr">
              <a:buNone/>
            </a:pPr>
            <a:endParaRPr lang="en-GB" noProof="0"/>
          </a:p>
          <a:p>
            <a:pPr marL="0" indent="0" algn="ctr">
              <a:buNone/>
            </a:pPr>
            <a:r>
              <a:rPr lang="en-GB" sz="4000" b="1" noProof="0">
                <a:solidFill>
                  <a:srgbClr val="0070C0"/>
                </a:solidFill>
              </a:rPr>
              <a:t>DEBRIEF</a:t>
            </a:r>
          </a:p>
        </p:txBody>
      </p:sp>
    </p:spTree>
    <p:extLst>
      <p:ext uri="{BB962C8B-B14F-4D97-AF65-F5344CB8AC3E}">
        <p14:creationId xmlns:p14="http://schemas.microsoft.com/office/powerpoint/2010/main" val="21320838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a:xfrm>
            <a:off x="838200" y="2228191"/>
            <a:ext cx="10515600" cy="3948772"/>
          </a:xfrm>
        </p:spPr>
        <p:txBody>
          <a:bodyPr>
            <a:normAutofit/>
          </a:bodyPr>
          <a:lstStyle/>
          <a:p>
            <a:pPr marL="342900" lvl="0" indent="-342900" algn="just">
              <a:lnSpc>
                <a:spcPct val="107000"/>
              </a:lnSpc>
              <a:buFont typeface="Wingdings" panose="05000000000000000000" pitchFamily="2" charset="2"/>
              <a:buChar char=""/>
            </a:pPr>
            <a:r>
              <a:rPr lang="fr-FR" sz="1800" noProof="0">
                <a:effectLst/>
                <a:latin typeface="Calibri" panose="020F0502020204030204" pitchFamily="34" charset="0"/>
                <a:ea typeface="Calibri" panose="020F0502020204030204" pitchFamily="34" charset="0"/>
              </a:rPr>
              <a:t>Créer un environnement favorable nécessite une approche multidimensionnelle visant à offrir un travail décent, des conditions de vie adéquates, ainsi qu’une satisfaction professionnelle, dans un cadre où tout le personnel se sent en sécurité et respecté.</a:t>
            </a:r>
          </a:p>
          <a:p>
            <a:pPr marL="342900" lvl="0" indent="-342900" algn="just">
              <a:lnSpc>
                <a:spcPct val="107000"/>
              </a:lnSpc>
              <a:buFont typeface="Wingdings" panose="05000000000000000000" pitchFamily="2" charset="2"/>
              <a:buChar char=""/>
            </a:pPr>
            <a:endParaRPr lang="fr-FR" sz="1800" noProof="0">
              <a:effectLst/>
              <a:latin typeface="Calibri" panose="020F0502020204030204" pitchFamily="34" charset="0"/>
              <a:ea typeface="Calibri" panose="020F0502020204030204" pitchFamily="34" charset="0"/>
            </a:endParaRPr>
          </a:p>
          <a:p>
            <a:pPr marL="342900" lvl="0" indent="-342900" algn="just">
              <a:lnSpc>
                <a:spcPct val="107000"/>
              </a:lnSpc>
              <a:buFont typeface="Wingdings" panose="05000000000000000000" pitchFamily="2" charset="2"/>
              <a:buChar char=""/>
            </a:pPr>
            <a:r>
              <a:rPr lang="fr-FR" sz="1800" noProof="0">
                <a:effectLst/>
                <a:latin typeface="Calibri" panose="020F0502020204030204" pitchFamily="34" charset="0"/>
                <a:ea typeface="Calibri" panose="020F0502020204030204" pitchFamily="34" charset="0"/>
              </a:rPr>
              <a:t>Le respect des valeurs fondamentales des Nations Unies — inclusion, intégrité, humilité et humanité — est essentiel pour atteindre cet objectif.</a:t>
            </a:r>
          </a:p>
          <a:p>
            <a:pPr marL="342900" lvl="0" indent="-342900" algn="just">
              <a:lnSpc>
                <a:spcPct val="107000"/>
              </a:lnSpc>
              <a:buFont typeface="Wingdings" panose="05000000000000000000" pitchFamily="2" charset="2"/>
              <a:buChar char=""/>
            </a:pPr>
            <a:endParaRPr lang="fr-FR" sz="1800" noProof="0">
              <a:effectLst/>
              <a:latin typeface="Calibri" panose="020F0502020204030204" pitchFamily="34" charset="0"/>
              <a:ea typeface="Calibri" panose="020F0502020204030204" pitchFamily="34" charset="0"/>
            </a:endParaRPr>
          </a:p>
          <a:p>
            <a:pPr marL="342900" lvl="0" indent="-342900" algn="just">
              <a:lnSpc>
                <a:spcPct val="107000"/>
              </a:lnSpc>
              <a:buFont typeface="Wingdings" panose="05000000000000000000" pitchFamily="2" charset="2"/>
              <a:buChar char=""/>
            </a:pPr>
            <a:r>
              <a:rPr lang="fr-FR" sz="1800" noProof="0">
                <a:effectLst/>
                <a:latin typeface="Calibri" panose="020F0502020204030204" pitchFamily="34" charset="0"/>
                <a:ea typeface="Calibri" panose="020F0502020204030204" pitchFamily="34" charset="0"/>
              </a:rPr>
              <a:t>Rappelez-vous que les comportements répréhensibles survenant au sein du contingent relèvent de l’autorité du commandant du contingent et doivent être traités conformément aux lois et procédures du pays contributeur de troupes (PCT). Les commandants de contingent doivent connaître — et informer le personnel militaire — des voies de recours disponibles en cas de harcèlement ou de discrimination.</a:t>
            </a:r>
            <a:endParaRPr lang="en-US" sz="2400" noProof="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descr="A blue tag with black text&#10;&#10;AI-generated content may be incorrect.">
            <a:extLst>
              <a:ext uri="{FF2B5EF4-FFF2-40B4-BE49-F238E27FC236}">
                <a16:creationId xmlns:a16="http://schemas.microsoft.com/office/drawing/2014/main" id="{A2D6F84C-509C-8355-A99A-7768924E3893}"/>
              </a:ext>
            </a:extLst>
          </p:cNvPr>
          <p:cNvPicPr>
            <a:picLocks noChangeAspect="1"/>
          </p:cNvPicPr>
          <p:nvPr/>
        </p:nvPicPr>
        <p:blipFill>
          <a:blip r:embed="rId3"/>
          <a:stretch>
            <a:fillRect/>
          </a:stretch>
        </p:blipFill>
        <p:spPr>
          <a:xfrm>
            <a:off x="9883775" y="101844"/>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AE538A-2B9F-A058-48E0-7539907B8E02}"/>
              </a:ext>
            </a:extLst>
          </p:cNvPr>
          <p:cNvSpPr/>
          <p:nvPr/>
        </p:nvSpPr>
        <p:spPr>
          <a:xfrm>
            <a:off x="1594757" y="898071"/>
            <a:ext cx="9002486" cy="5061858"/>
          </a:xfrm>
          <a:prstGeom prst="roundRect">
            <a:avLst/>
          </a:prstGeom>
          <a:noFill/>
          <a:ln w="38100" cap="flat" cmpd="sng" algn="ctr">
            <a:solidFill>
              <a:srgbClr val="0E2841">
                <a:lumMod val="75000"/>
                <a:lumOff val="25000"/>
              </a:srgbClr>
            </a:solidFill>
            <a:prstDash val="solid"/>
            <a:miter lim="800000"/>
          </a:ln>
          <a:effectLst/>
        </p:spPr>
        <p:txBody>
          <a:bodyPr lIns="91440" tIns="45720" rIns="91440" bIns="4572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1" i="1" u="none" strike="noStrike" kern="0" cap="none" spc="0" normalizeH="0" baseline="0" noProof="0">
                <a:ln>
                  <a:noFill/>
                </a:ln>
                <a:solidFill>
                  <a:srgbClr val="0070C0"/>
                </a:solidFill>
                <a:effectLst/>
                <a:uLnTx/>
                <a:uFillTx/>
                <a:latin typeface="Aptos" panose="02110004020202020204"/>
                <a:ea typeface="+mn-ea"/>
                <a:cs typeface="+mn-cs"/>
              </a:rPr>
              <a:t>OBJECTIFS D’APPRENTISSAGE</a:t>
            </a:r>
          </a:p>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1"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En tant que </a:t>
            </a:r>
            <a:r>
              <a:rPr lang="fr-FR" i="1" kern="0">
                <a:solidFill>
                  <a:srgbClr val="0070C0"/>
                </a:solidFill>
                <a:latin typeface="Aptos" panose="02110004020202020204"/>
              </a:rPr>
              <a:t>commandant(e),</a:t>
            </a: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 comprendre et créer un environnement de travail inclusif et valorisant pour l’ensemble du personnel militaire, qui favorise la participation pleine, égale et significative de toutes et tous.</a:t>
            </a: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Solliciter activement les avis et conseils spécialisés des </a:t>
            </a:r>
            <a:r>
              <a:rPr lang="fr-FR" i="1" kern="0">
                <a:solidFill>
                  <a:srgbClr val="0070C0"/>
                </a:solidFill>
                <a:latin typeface="Aptos" panose="02110004020202020204"/>
              </a:rPr>
              <a:t>conseiller(ère)s</a:t>
            </a: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 militaires pour les questions de genre et des </a:t>
            </a:r>
            <a:r>
              <a:rPr lang="fr-FR" i="1" kern="0">
                <a:solidFill>
                  <a:srgbClr val="0070C0"/>
                </a:solidFill>
                <a:latin typeface="Aptos" panose="02110004020202020204"/>
              </a:rPr>
              <a:t>coordonnateur(</a:t>
            </a:r>
            <a:r>
              <a:rPr lang="fr-FR" i="1" kern="0" err="1">
                <a:solidFill>
                  <a:srgbClr val="0070C0"/>
                </a:solidFill>
                <a:latin typeface="Aptos" panose="02110004020202020204"/>
              </a:rPr>
              <a:t>trice</a:t>
            </a:r>
            <a:r>
              <a:rPr lang="fr-FR" i="1" kern="0">
                <a:solidFill>
                  <a:srgbClr val="0070C0"/>
                </a:solidFill>
                <a:latin typeface="Aptos" panose="02110004020202020204"/>
              </a:rPr>
              <a:t>)s</a:t>
            </a: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 militaires pour les questions de genre travaillant dans ou avec votre bataillon d’infanterie ou votre unité sur des sujets spécifiques ayant trait au genre.</a:t>
            </a: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Comprendre qu’il incombe à chaque membre du bataillon d’infanterie ou de l’unité de contribuer au maintien d’un environnement de travail sain et être capable de faire passer le message.</a:t>
            </a: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800" b="0" i="1" u="none" strike="noStrike" kern="0" cap="none" spc="0" normalizeH="0" baseline="0" noProof="0">
              <a:ln>
                <a:noFill/>
              </a:ln>
              <a:solidFill>
                <a:srgbClr val="0070C0"/>
              </a:solidFill>
              <a:effectLst/>
              <a:uLnTx/>
              <a:uFillTx/>
              <a:latin typeface="Aptos" panose="02110004020202020204"/>
              <a:ea typeface="+mn-ea"/>
              <a:cs typeface="+mn-cs"/>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1" u="none" strike="noStrike" kern="0" cap="none" spc="0" normalizeH="0" baseline="0" noProof="0">
                <a:ln>
                  <a:noFill/>
                </a:ln>
                <a:solidFill>
                  <a:srgbClr val="0070C0"/>
                </a:solidFill>
                <a:effectLst/>
                <a:uLnTx/>
                <a:uFillTx/>
                <a:latin typeface="Aptos" panose="02110004020202020204"/>
                <a:ea typeface="+mn-ea"/>
                <a:cs typeface="+mn-cs"/>
              </a:rPr>
              <a:t>Être en mesure d’évaluer comment les stéréotypes de genre sous-jacents circulant dans le personnel peuvent avoir des retombées néfastes sur les performances 	et le succès global de la Mission.</a:t>
            </a:r>
          </a:p>
        </p:txBody>
      </p:sp>
    </p:spTree>
    <p:extLst>
      <p:ext uri="{BB962C8B-B14F-4D97-AF65-F5344CB8AC3E}">
        <p14:creationId xmlns:p14="http://schemas.microsoft.com/office/powerpoint/2010/main" val="4123777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FD2E2F-4B8F-3C32-58E5-D42C32D9E01B}"/>
              </a:ext>
            </a:extLst>
          </p:cNvPr>
          <p:cNvSpPr>
            <a:spLocks noGrp="1"/>
          </p:cNvSpPr>
          <p:nvPr>
            <p:ph idx="1"/>
          </p:nvPr>
        </p:nvSpPr>
        <p:spPr>
          <a:xfrm>
            <a:off x="838200" y="2478768"/>
            <a:ext cx="10515600" cy="2822575"/>
          </a:xfrm>
        </p:spPr>
        <p:txBody>
          <a:bodyPr>
            <a:normAutofit/>
          </a:bodyPr>
          <a:lstStyle/>
          <a:p>
            <a:pPr marL="0" indent="0" algn="ctr">
              <a:buNone/>
            </a:pPr>
            <a:r>
              <a:rPr lang="fr-FR" sz="4000" b="1">
                <a:solidFill>
                  <a:schemeClr val="tx2">
                    <a:lumMod val="75000"/>
                    <a:lumOff val="25000"/>
                  </a:schemeClr>
                </a:solidFill>
                <a:latin typeface="Calibri BODY"/>
              </a:rPr>
              <a:t>EXERCICE</a:t>
            </a:r>
          </a:p>
        </p:txBody>
      </p:sp>
    </p:spTree>
    <p:extLst>
      <p:ext uri="{BB962C8B-B14F-4D97-AF65-F5344CB8AC3E}">
        <p14:creationId xmlns:p14="http://schemas.microsoft.com/office/powerpoint/2010/main" val="2873672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98F74"/>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71BBA034-3A09-D9B6-FCA4-A78E346A0313}"/>
              </a:ext>
            </a:extLst>
          </p:cNvPr>
          <p:cNvSpPr/>
          <p:nvPr/>
        </p:nvSpPr>
        <p:spPr>
          <a:xfrm>
            <a:off x="696687" y="704555"/>
            <a:ext cx="10809514" cy="5448889"/>
          </a:xfrm>
          <a:prstGeom prst="round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extBox 11">
            <a:extLst>
              <a:ext uri="{FF2B5EF4-FFF2-40B4-BE49-F238E27FC236}">
                <a16:creationId xmlns:a16="http://schemas.microsoft.com/office/drawing/2014/main" id="{5B230D79-B64A-ACA0-F125-06DF534CEBA8}"/>
              </a:ext>
            </a:extLst>
          </p:cNvPr>
          <p:cNvSpPr txBox="1"/>
          <p:nvPr/>
        </p:nvSpPr>
        <p:spPr>
          <a:xfrm>
            <a:off x="846696" y="1582572"/>
            <a:ext cx="10659505" cy="3970318"/>
          </a:xfrm>
          <a:prstGeom prst="rect">
            <a:avLst/>
          </a:prstGeom>
          <a:noFill/>
        </p:spPr>
        <p:txBody>
          <a:bodyPr wrap="square">
            <a:spAutoFit/>
          </a:bodyPr>
          <a:lstStyle/>
          <a:p>
            <a:r>
              <a:rPr lang="fr-FR" b="1">
                <a:solidFill>
                  <a:schemeClr val="bg1"/>
                </a:solidFill>
              </a:rPr>
              <a:t>DURÉE TOTALE DE L’EXERCICE : 2 heures 30</a:t>
            </a:r>
          </a:p>
          <a:p>
            <a:r>
              <a:rPr lang="fr-FR" b="1">
                <a:solidFill>
                  <a:schemeClr val="bg1"/>
                </a:solidFill>
              </a:rPr>
              <a:t>30 minutes	Présentation sur l’intégration des questions de genre dans les activités militaires </a:t>
            </a:r>
          </a:p>
          <a:p>
            <a:r>
              <a:rPr lang="fr-FR" b="1">
                <a:solidFill>
                  <a:schemeClr val="bg1"/>
                </a:solidFill>
              </a:rPr>
              <a:t>15 minutes	Pause</a:t>
            </a:r>
          </a:p>
          <a:p>
            <a:r>
              <a:rPr lang="fr-FR" b="1">
                <a:solidFill>
                  <a:schemeClr val="bg1"/>
                </a:solidFill>
              </a:rPr>
              <a:t>10 minutes	Introduction et formation des groupes</a:t>
            </a:r>
          </a:p>
          <a:p>
            <a:r>
              <a:rPr lang="fr-FR" b="1">
                <a:solidFill>
                  <a:schemeClr val="bg1"/>
                </a:solidFill>
              </a:rPr>
              <a:t>20 minutes	Examen de la présentation du </a:t>
            </a:r>
            <a:r>
              <a:rPr lang="fr-FR" b="1" err="1">
                <a:solidFill>
                  <a:schemeClr val="bg1"/>
                </a:solidFill>
              </a:rPr>
              <a:t>Carana</a:t>
            </a:r>
            <a:r>
              <a:rPr lang="fr-FR" b="1">
                <a:solidFill>
                  <a:schemeClr val="bg1"/>
                </a:solidFill>
              </a:rPr>
              <a:t> et du cadre de l’étude de cas </a:t>
            </a:r>
          </a:p>
          <a:p>
            <a:r>
              <a:rPr lang="fr-FR" b="1">
                <a:solidFill>
                  <a:schemeClr val="bg1"/>
                </a:solidFill>
              </a:rPr>
              <a:t>30 minutes	Discussions en groupes et préparation des réponses </a:t>
            </a:r>
          </a:p>
          <a:p>
            <a:r>
              <a:rPr lang="fr-FR" b="1">
                <a:solidFill>
                  <a:schemeClr val="bg1"/>
                </a:solidFill>
              </a:rPr>
              <a:t>45 minutes	Présentation des conclusions et bilan</a:t>
            </a:r>
          </a:p>
          <a:p>
            <a:endParaRPr lang="fr-FR" b="1">
              <a:solidFill>
                <a:schemeClr val="bg1"/>
              </a:solidFill>
            </a:endParaRPr>
          </a:p>
          <a:p>
            <a:r>
              <a:rPr lang="fr-FR" b="1">
                <a:solidFill>
                  <a:schemeClr val="bg1"/>
                </a:solidFill>
              </a:rPr>
              <a:t>DOCUMENTS D’APPUI</a:t>
            </a:r>
          </a:p>
          <a:p>
            <a:endParaRPr lang="fr-FR" b="1">
              <a:solidFill>
                <a:schemeClr val="bg1"/>
              </a:solidFill>
            </a:endParaRPr>
          </a:p>
          <a:p>
            <a:r>
              <a:rPr lang="fr-FR" b="1">
                <a:solidFill>
                  <a:schemeClr val="bg1"/>
                </a:solidFill>
              </a:rPr>
              <a:t>1.Présentation du </a:t>
            </a:r>
            <a:r>
              <a:rPr lang="fr-FR" b="1" err="1">
                <a:solidFill>
                  <a:schemeClr val="bg1"/>
                </a:solidFill>
              </a:rPr>
              <a:t>Carana</a:t>
            </a:r>
            <a:r>
              <a:rPr lang="fr-FR" b="1">
                <a:solidFill>
                  <a:schemeClr val="bg1"/>
                </a:solidFill>
              </a:rPr>
              <a:t>	             4.Liste de contrôle</a:t>
            </a:r>
          </a:p>
          <a:p>
            <a:r>
              <a:rPr lang="fr-FR" b="1">
                <a:solidFill>
                  <a:schemeClr val="bg1"/>
                </a:solidFill>
              </a:rPr>
              <a:t>2.Cadre de l’étude de cas	             5.Document sur les valeurs et les comportements fondamentaux de l’ONU</a:t>
            </a:r>
          </a:p>
          <a:p>
            <a:r>
              <a:rPr lang="fr-FR" b="1">
                <a:solidFill>
                  <a:schemeClr val="bg1"/>
                </a:solidFill>
              </a:rPr>
              <a:t>3.Vue d’ensemble de l’exercice	</a:t>
            </a:r>
          </a:p>
          <a:p>
            <a:r>
              <a:rPr lang="fr-FR" b="1">
                <a:solidFill>
                  <a:schemeClr val="bg1"/>
                </a:solidFill>
              </a:rPr>
              <a:t> </a:t>
            </a:r>
          </a:p>
        </p:txBody>
      </p:sp>
    </p:spTree>
    <p:extLst>
      <p:ext uri="{BB962C8B-B14F-4D97-AF65-F5344CB8AC3E}">
        <p14:creationId xmlns:p14="http://schemas.microsoft.com/office/powerpoint/2010/main" val="91420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838200" y="195944"/>
            <a:ext cx="10515600" cy="885162"/>
          </a:xfrm>
        </p:spPr>
        <p:txBody>
          <a:bodyPr/>
          <a:lstStyle/>
          <a:p>
            <a:r>
              <a:rPr lang="en-GB"/>
              <a:t>Cadre</a:t>
            </a:r>
            <a:endParaRPr lang="en-GB" noProof="0"/>
          </a:p>
        </p:txBody>
      </p:sp>
      <p:sp>
        <p:nvSpPr>
          <p:cNvPr id="9" name="ZoneTexte 8">
            <a:extLst>
              <a:ext uri="{FF2B5EF4-FFF2-40B4-BE49-F238E27FC236}">
                <a16:creationId xmlns:a16="http://schemas.microsoft.com/office/drawing/2014/main" id="{98A243FC-2D20-4365-B288-6BF873D1B7BF}"/>
              </a:ext>
            </a:extLst>
          </p:cNvPr>
          <p:cNvSpPr txBox="1"/>
          <p:nvPr/>
        </p:nvSpPr>
        <p:spPr>
          <a:xfrm>
            <a:off x="261652" y="1239372"/>
            <a:ext cx="11422577" cy="3286541"/>
          </a:xfrm>
          <a:prstGeom prst="rect">
            <a:avLst/>
          </a:prstGeom>
          <a:noFill/>
        </p:spPr>
        <p:txBody>
          <a:bodyPr wrap="square" lIns="91440" tIns="45720" rIns="91440" bIns="45720" anchor="t">
            <a:spAutoFit/>
          </a:bodyPr>
          <a:lstStyle/>
          <a:p>
            <a:pPr algn="just">
              <a:lnSpc>
                <a:spcPct val="107000"/>
              </a:lnSpc>
              <a:spcAft>
                <a:spcPts val="800"/>
              </a:spcAft>
            </a:pPr>
            <a:r>
              <a:rPr lang="fr-FR" sz="1600" b="1">
                <a:effectLst/>
                <a:latin typeface="Calibri"/>
                <a:ea typeface="Calibri"/>
                <a:cs typeface="Arial"/>
              </a:rPr>
              <a:t>Contexte : </a:t>
            </a:r>
            <a:r>
              <a:rPr lang="fr-FR" sz="1600">
                <a:effectLst/>
                <a:latin typeface="Calibri"/>
                <a:ea typeface="Calibri"/>
                <a:cs typeface="Arial"/>
              </a:rPr>
              <a:t>En raison de circonstances imprévues, le commandant d’un bataillon déjà déployé devait être remplacé et c’est vous qui avez été choisi(e) pour assumer ces fonctions. Dès votre arrivée à la Mission, vous avez entrepris des consultations avec un certain nombre de collègues afin de mieux cerner l’environnement de travail et les défis auxquels votre personnel a à faire face. Votre prédécesseur est bien connu pour sa longue et brillante carrière dans plusieurs opérations de paix et dans les forces armées de son pays.</a:t>
            </a:r>
          </a:p>
          <a:p>
            <a:pPr algn="just">
              <a:lnSpc>
                <a:spcPct val="107000"/>
              </a:lnSpc>
              <a:spcAft>
                <a:spcPts val="800"/>
              </a:spcAft>
            </a:pPr>
            <a:endParaRPr lang="fr-FR" sz="160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pPr>
            <a:r>
              <a:rPr lang="fr-FR" sz="1600" b="1">
                <a:effectLst/>
                <a:latin typeface="Calibri"/>
                <a:ea typeface="Calibri"/>
                <a:cs typeface="Arial"/>
              </a:rPr>
              <a:t>Composition du bataillon d’infanterie : </a:t>
            </a:r>
            <a:r>
              <a:rPr lang="fr-FR" sz="1600">
                <a:effectLst/>
                <a:latin typeface="Calibri"/>
                <a:ea typeface="Calibri"/>
                <a:cs typeface="Arial"/>
              </a:rPr>
              <a:t>Votre bataillon d’infanterie est composé de 800 soldates et soldats hautement qualifiés et entraînés. Au cours des deux dernières années, le nombre de militaires déployés par votre pays dans des bataillons d’infanterie au </a:t>
            </a:r>
            <a:r>
              <a:rPr lang="fr-FR" sz="1600" err="1">
                <a:effectLst/>
                <a:latin typeface="Calibri"/>
                <a:ea typeface="Calibri"/>
                <a:cs typeface="Arial"/>
              </a:rPr>
              <a:t>Carana</a:t>
            </a:r>
            <a:r>
              <a:rPr lang="fr-FR" sz="1600">
                <a:effectLst/>
                <a:latin typeface="Calibri"/>
                <a:ea typeface="Calibri"/>
                <a:cs typeface="Arial"/>
              </a:rPr>
              <a:t> a augmenté de 30 %. Le nombre de femmes a par ailleurs fortement </a:t>
            </a:r>
            <a:r>
              <a:rPr lang="fr-FR" sz="1600">
                <a:latin typeface="Calibri"/>
                <a:ea typeface="Calibri"/>
                <a:cs typeface="Arial"/>
              </a:rPr>
              <a:t>augmenté</a:t>
            </a:r>
            <a:r>
              <a:rPr lang="fr-FR" sz="1600">
                <a:effectLst/>
                <a:latin typeface="Calibri"/>
                <a:ea typeface="Calibri"/>
                <a:cs typeface="Arial"/>
              </a:rPr>
              <a:t>, passant de 30 à 50. Environ la moitié des contingents – femmes et hommes confondus- a déjà participé à des opérations de paix ; pour les autres, il s’agit d’une première expérience au niveau international.</a:t>
            </a:r>
          </a:p>
          <a:p>
            <a:pPr algn="just">
              <a:lnSpc>
                <a:spcPct val="107000"/>
              </a:lnSpc>
              <a:spcAft>
                <a:spcPts val="800"/>
              </a:spcAft>
            </a:pPr>
            <a:endParaRPr lang="fr-FR" sz="160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2A589C53-F3ED-85BB-49AC-9A3B509AAAC2}"/>
              </a:ext>
            </a:extLst>
          </p:cNvPr>
          <p:cNvGrpSpPr>
            <a:grpSpLocks/>
          </p:cNvGrpSpPr>
          <p:nvPr/>
        </p:nvGrpSpPr>
        <p:grpSpPr>
          <a:xfrm>
            <a:off x="6604000" y="4276658"/>
            <a:ext cx="5424318" cy="2581341"/>
            <a:chOff x="0" y="0"/>
            <a:chExt cx="6048000" cy="3047999"/>
          </a:xfrm>
        </p:grpSpPr>
        <p:sp>
          <p:nvSpPr>
            <p:cNvPr id="4" name="Graphic 639">
              <a:extLst>
                <a:ext uri="{FF2B5EF4-FFF2-40B4-BE49-F238E27FC236}">
                  <a16:creationId xmlns:a16="http://schemas.microsoft.com/office/drawing/2014/main" id="{F48E6388-BA63-F858-6C22-951EA264B3DD}"/>
                </a:ext>
              </a:extLst>
            </p:cNvPr>
            <p:cNvSpPr/>
            <p:nvPr/>
          </p:nvSpPr>
          <p:spPr>
            <a:xfrm>
              <a:off x="671447" y="2461479"/>
              <a:ext cx="353695" cy="168275"/>
            </a:xfrm>
            <a:custGeom>
              <a:avLst/>
              <a:gdLst/>
              <a:ahLst/>
              <a:cxnLst/>
              <a:rect l="l" t="t" r="r" b="b"/>
              <a:pathLst>
                <a:path w="353695" h="168275">
                  <a:moveTo>
                    <a:pt x="236794" y="0"/>
                  </a:moveTo>
                  <a:lnTo>
                    <a:pt x="211299" y="1"/>
                  </a:lnTo>
                  <a:lnTo>
                    <a:pt x="161243" y="1789"/>
                  </a:lnTo>
                  <a:lnTo>
                    <a:pt x="145798" y="3594"/>
                  </a:lnTo>
                  <a:lnTo>
                    <a:pt x="130658" y="6615"/>
                  </a:lnTo>
                  <a:lnTo>
                    <a:pt x="115494" y="9065"/>
                  </a:lnTo>
                  <a:lnTo>
                    <a:pt x="99978" y="9155"/>
                  </a:lnTo>
                  <a:lnTo>
                    <a:pt x="186376" y="23557"/>
                  </a:lnTo>
                  <a:lnTo>
                    <a:pt x="97743" y="23557"/>
                  </a:lnTo>
                  <a:lnTo>
                    <a:pt x="76841" y="22628"/>
                  </a:lnTo>
                  <a:lnTo>
                    <a:pt x="52515" y="21172"/>
                  </a:lnTo>
                  <a:lnTo>
                    <a:pt x="28099" y="21189"/>
                  </a:lnTo>
                  <a:lnTo>
                    <a:pt x="6925" y="24674"/>
                  </a:lnTo>
                  <a:lnTo>
                    <a:pt x="4347" y="42595"/>
                  </a:lnTo>
                  <a:lnTo>
                    <a:pt x="528" y="59715"/>
                  </a:lnTo>
                  <a:lnTo>
                    <a:pt x="36341" y="120677"/>
                  </a:lnTo>
                  <a:lnTo>
                    <a:pt x="74854" y="140659"/>
                  </a:lnTo>
                  <a:lnTo>
                    <a:pt x="116497" y="154413"/>
                  </a:lnTo>
                  <a:lnTo>
                    <a:pt x="154931" y="162635"/>
                  </a:lnTo>
                  <a:lnTo>
                    <a:pt x="200425" y="168147"/>
                  </a:lnTo>
                  <a:lnTo>
                    <a:pt x="245230" y="167200"/>
                  </a:lnTo>
                  <a:lnTo>
                    <a:pt x="287417" y="155794"/>
                  </a:lnTo>
                  <a:lnTo>
                    <a:pt x="325060" y="129932"/>
                  </a:lnTo>
                  <a:lnTo>
                    <a:pt x="352626" y="88947"/>
                  </a:lnTo>
                  <a:lnTo>
                    <a:pt x="353508" y="72668"/>
                  </a:lnTo>
                  <a:lnTo>
                    <a:pt x="341057" y="48131"/>
                  </a:lnTo>
                  <a:lnTo>
                    <a:pt x="316994" y="25821"/>
                  </a:lnTo>
                  <a:lnTo>
                    <a:pt x="288195" y="9106"/>
                  </a:lnTo>
                  <a:lnTo>
                    <a:pt x="261535" y="1357"/>
                  </a:lnTo>
                  <a:lnTo>
                    <a:pt x="236794" y="0"/>
                  </a:lnTo>
                  <a:close/>
                </a:path>
              </a:pathLst>
            </a:custGeom>
            <a:solidFill>
              <a:srgbClr val="FFFFFF"/>
            </a:solidFill>
          </p:spPr>
          <p:txBody>
            <a:bodyPr wrap="square" lIns="0" tIns="0" rIns="0" bIns="0" rtlCol="0">
              <a:prstTxWarp prst="textNoShape">
                <a:avLst/>
              </a:prstTxWarp>
              <a:noAutofit/>
            </a:bodyPr>
            <a:lstStyle/>
            <a:p>
              <a:endParaRPr lang="en-US"/>
            </a:p>
          </p:txBody>
        </p:sp>
        <p:pic>
          <p:nvPicPr>
            <p:cNvPr id="6" name="Image 640">
              <a:extLst>
                <a:ext uri="{FF2B5EF4-FFF2-40B4-BE49-F238E27FC236}">
                  <a16:creationId xmlns:a16="http://schemas.microsoft.com/office/drawing/2014/main" id="{14DABFE9-FB06-5752-8D70-9E233BBB612A}"/>
                </a:ext>
              </a:extLst>
            </p:cNvPr>
            <p:cNvPicPr/>
            <p:nvPr/>
          </p:nvPicPr>
          <p:blipFill>
            <a:blip r:embed="rId3" cstate="print"/>
            <a:stretch>
              <a:fillRect/>
            </a:stretch>
          </p:blipFill>
          <p:spPr>
            <a:xfrm>
              <a:off x="0" y="0"/>
              <a:ext cx="6048000" cy="3047999"/>
            </a:xfrm>
            <a:prstGeom prst="rect">
              <a:avLst/>
            </a:prstGeom>
          </p:spPr>
        </p:pic>
      </p:grpSp>
      <p:sp>
        <p:nvSpPr>
          <p:cNvPr id="8" name="TextBox 7">
            <a:extLst>
              <a:ext uri="{FF2B5EF4-FFF2-40B4-BE49-F238E27FC236}">
                <a16:creationId xmlns:a16="http://schemas.microsoft.com/office/drawing/2014/main" id="{46C2FBBC-00EF-140F-9181-C6FED1611E14}"/>
              </a:ext>
            </a:extLst>
          </p:cNvPr>
          <p:cNvSpPr txBox="1"/>
          <p:nvPr/>
        </p:nvSpPr>
        <p:spPr>
          <a:xfrm>
            <a:off x="163681" y="4330661"/>
            <a:ext cx="6096000" cy="1661417"/>
          </a:xfrm>
          <a:prstGeom prst="rect">
            <a:avLst/>
          </a:prstGeom>
          <a:noFill/>
        </p:spPr>
        <p:txBody>
          <a:bodyPr wrap="square" lIns="91440" tIns="45720" rIns="91440" bIns="45720" anchor="t">
            <a:spAutoFit/>
          </a:bodyPr>
          <a:lstStyle/>
          <a:p>
            <a:pPr algn="just">
              <a:lnSpc>
                <a:spcPct val="107000"/>
              </a:lnSpc>
              <a:spcAft>
                <a:spcPts val="800"/>
              </a:spcAft>
            </a:pPr>
            <a:r>
              <a:rPr lang="fr-FR" sz="1600" b="1">
                <a:latin typeface="Calibri"/>
                <a:ea typeface="Calibri"/>
                <a:cs typeface="Arial"/>
              </a:rPr>
              <a:t>Consultations</a:t>
            </a:r>
            <a:r>
              <a:rPr lang="fr-FR" sz="1600" b="1">
                <a:solidFill>
                  <a:srgbClr val="000000"/>
                </a:solidFill>
                <a:latin typeface="Calibri"/>
                <a:ea typeface="Calibri"/>
                <a:cs typeface="Arial"/>
              </a:rPr>
              <a:t> </a:t>
            </a:r>
            <a:r>
              <a:rPr lang="fr-FR" sz="1600" b="1">
                <a:latin typeface="Calibri"/>
                <a:ea typeface="Calibri"/>
                <a:cs typeface="Arial"/>
              </a:rPr>
              <a:t>:</a:t>
            </a:r>
            <a:r>
              <a:rPr lang="fr-FR" sz="1600">
                <a:latin typeface="Calibri"/>
                <a:ea typeface="Calibri"/>
                <a:cs typeface="Arial"/>
              </a:rPr>
              <a:t> Durant les premières semaines de votre affectation, dans le cadre des formalités d’entrée en fonctions, vous avez tenu des réunions avec divers collègues, au quartier général de la force et à l’état-major de secteur. Vous avez également passé beaucoup de temps à mener des discussions et des consultations avec les militaires de votre bataillon d’infanterie.</a:t>
            </a:r>
            <a:endParaRPr lang="fr-FR"/>
          </a:p>
        </p:txBody>
      </p:sp>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xfrm>
            <a:off x="653143" y="147410"/>
            <a:ext cx="10515600" cy="766989"/>
          </a:xfrm>
        </p:spPr>
        <p:txBody>
          <a:bodyPr/>
          <a:lstStyle/>
          <a:p>
            <a:r>
              <a:rPr lang="en-GB"/>
              <a:t>Cadre</a:t>
            </a:r>
            <a:r>
              <a:rPr lang="en-GB" noProof="0"/>
              <a:t> (</a:t>
            </a:r>
            <a:r>
              <a:rPr lang="en-GB"/>
              <a:t>suite</a:t>
            </a:r>
            <a:r>
              <a:rPr lang="en-GB" noProof="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172660" y="1038541"/>
            <a:ext cx="11476566" cy="4526601"/>
          </a:xfrm>
        </p:spPr>
        <p:txBody>
          <a:bodyPr vert="horz" lIns="91440" tIns="45720" rIns="91440" bIns="45720" rtlCol="0" anchor="t">
            <a:noAutofit/>
          </a:bodyPr>
          <a:lstStyle/>
          <a:p>
            <a:pPr marL="0" indent="0" algn="just">
              <a:lnSpc>
                <a:spcPct val="107000"/>
              </a:lnSpc>
              <a:spcAft>
                <a:spcPts val="800"/>
              </a:spcAft>
              <a:buNone/>
            </a:pPr>
            <a:r>
              <a:rPr lang="fr-FR" sz="1600" b="1" noProof="0">
                <a:effectLst/>
                <a:latin typeface="Calibri"/>
                <a:ea typeface="Calibri"/>
                <a:cs typeface="Calibri"/>
              </a:rPr>
              <a:t>Observations générales :</a:t>
            </a:r>
            <a:r>
              <a:rPr lang="fr-FR" sz="1600" noProof="0">
                <a:effectLst/>
                <a:latin typeface="Calibri"/>
                <a:ea typeface="Calibri"/>
                <a:cs typeface="Calibri"/>
              </a:rPr>
              <a:t> Lors de vos échanges avec le personnel, vous avez constaté que, dans l’ensemble, il règne dans le bataillon une culture de travail positive et un bon esprit d’équipe. Les militaires de différents grades collaborent entre eux et les ordres sont exécutés avec succès. Aucun cas de harcèlement sexuel ou d’autres formes de harcèlement ou de discrimination n’a été signalé.</a:t>
            </a:r>
            <a:endParaRPr lang="fr-FR" sz="1600">
              <a:latin typeface="Calibri"/>
              <a:ea typeface="Calibri"/>
              <a:cs typeface="Calibri"/>
            </a:endParaRPr>
          </a:p>
          <a:p>
            <a:pPr marL="0" indent="0" algn="just">
              <a:lnSpc>
                <a:spcPct val="107000"/>
              </a:lnSpc>
              <a:spcAft>
                <a:spcPts val="800"/>
              </a:spcAft>
              <a:buNone/>
            </a:pPr>
            <a:r>
              <a:rPr lang="fr-FR" sz="1600" b="1" noProof="0">
                <a:effectLst/>
                <a:latin typeface="Calibri"/>
                <a:ea typeface="Calibri"/>
                <a:cs typeface="Calibri"/>
              </a:rPr>
              <a:t>Problèmes :</a:t>
            </a:r>
            <a:r>
              <a:rPr lang="fr-FR" sz="1600" noProof="0">
                <a:effectLst/>
                <a:latin typeface="Calibri"/>
                <a:ea typeface="Calibri"/>
                <a:cs typeface="Calibri"/>
              </a:rPr>
              <a:t> Cependant, le commandant en second du bataillon d’infanterie a signalé que certains collègues, en particulier des femmes, ont parfois le moral en berne et sont soumis(es) à des niveaux de stress élevés. Selon lui, cette situation est due à la complexité de l’environnement et des conditions de sécurité au </a:t>
            </a:r>
            <a:r>
              <a:rPr lang="fr-FR" sz="1600" noProof="0" err="1">
                <a:effectLst/>
                <a:latin typeface="Calibri"/>
                <a:ea typeface="Calibri"/>
                <a:cs typeface="Calibri"/>
              </a:rPr>
              <a:t>Carana</a:t>
            </a:r>
            <a:r>
              <a:rPr lang="fr-FR" sz="1600" noProof="0">
                <a:effectLst/>
                <a:latin typeface="Calibri"/>
                <a:ea typeface="Calibri"/>
                <a:cs typeface="Calibri"/>
              </a:rPr>
              <a:t>. Le commandant en second a toutefois ajouté que les militaires s’habituent généralement au contexte et à l’environnement de travail et semblent aller bien quelques semaines après leur déploiement. D’après le (la) médecin-chef du bataillon d’infanterie, très peu de membres du personnel font appel aux services de conseil offerts par la Mission. Il est possible que la mise en place de plusieurs réseaux de soutien informels ait été utile à cet égard. Les installations de détente en place dans le camp constituent également un moyen d’évacuer le stress, mais, celles-ci étant situées à proximité d’une clôture à travers laquelle la population locale peut voir le personnel, certaines personnes hésitent à les utiliser, car elles ont l’impression d’être observées.</a:t>
            </a:r>
          </a:p>
          <a:p>
            <a:pPr marL="0" indent="0" algn="just">
              <a:lnSpc>
                <a:spcPct val="107000"/>
              </a:lnSpc>
              <a:spcAft>
                <a:spcPts val="800"/>
              </a:spcAft>
              <a:buNone/>
            </a:pPr>
            <a:r>
              <a:rPr lang="fr-FR" sz="1600" noProof="0">
                <a:effectLst/>
                <a:latin typeface="Calibri" panose="020F0502020204030204" pitchFamily="34" charset="0"/>
                <a:ea typeface="Calibri" panose="020F0502020204030204" pitchFamily="34" charset="0"/>
                <a:cs typeface="Calibri" panose="020F0502020204030204" pitchFamily="34" charset="0"/>
              </a:rPr>
              <a:t>Le coordonnateur pour les questions de genre du bataillon d’infanterie a également rapporté une baisse du moral des troupes. Selon lui, ce phénomène touche surtout les femmes, qui sont souvent affectées à des tâches administratives alors qu’elles sont formées à d’autres fonctions, y compris de combat. Le coordonnateur vous a en outre fait part du cas d’un collègue faisant l’objet de brimades répétées en raison de son orientation sexuelle. La personne en question souhaite rester anonyme et ne veut pas porter plainte.</a:t>
            </a:r>
          </a:p>
        </p:txBody>
      </p:sp>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FDB198-2025-4D6A-81A8-3317D7319C88}"/>
              </a:ext>
            </a:extLst>
          </p:cNvPr>
          <p:cNvSpPr>
            <a:spLocks noGrp="1"/>
          </p:cNvSpPr>
          <p:nvPr>
            <p:ph type="title"/>
          </p:nvPr>
        </p:nvSpPr>
        <p:spPr/>
        <p:txBody>
          <a:bodyPr/>
          <a:lstStyle/>
          <a:p>
            <a:r>
              <a:rPr lang="fr-FR" noProof="0"/>
              <a:t>VALEURS ET COMPORTEMENTS FONDAMENTAUX DES NATIONS UNIES</a:t>
            </a:r>
            <a:endParaRPr lang="en-GB" noProof="0"/>
          </a:p>
        </p:txBody>
      </p:sp>
      <p:sp>
        <p:nvSpPr>
          <p:cNvPr id="7" name="TextBox 6">
            <a:extLst>
              <a:ext uri="{FF2B5EF4-FFF2-40B4-BE49-F238E27FC236}">
                <a16:creationId xmlns:a16="http://schemas.microsoft.com/office/drawing/2014/main" id="{1B53E748-299D-A5FC-574E-78E96F16CE0F}"/>
              </a:ext>
            </a:extLst>
          </p:cNvPr>
          <p:cNvSpPr txBox="1"/>
          <p:nvPr/>
        </p:nvSpPr>
        <p:spPr>
          <a:xfrm>
            <a:off x="141514" y="5948431"/>
            <a:ext cx="11804953" cy="826958"/>
          </a:xfrm>
          <a:prstGeom prst="rect">
            <a:avLst/>
          </a:prstGeom>
          <a:noFill/>
        </p:spPr>
        <p:txBody>
          <a:bodyPr wrap="square">
            <a:spAutoFit/>
          </a:bodyPr>
          <a:lstStyle/>
          <a:p>
            <a:pPr marL="0" marR="0">
              <a:spcBef>
                <a:spcPts val="10"/>
              </a:spcBef>
              <a:spcAft>
                <a:spcPts val="0"/>
              </a:spcAft>
            </a:pPr>
            <a:r>
              <a:rPr lang="en-US" sz="800">
                <a:effectLst/>
                <a:latin typeface="Trebuchet MS" panose="020B0603020202020204" pitchFamily="34" charset="0"/>
                <a:ea typeface="Trebuchet MS" panose="020B0603020202020204" pitchFamily="34" charset="0"/>
                <a:cs typeface="Trebuchet MS" panose="020B0603020202020204" pitchFamily="34" charset="0"/>
              </a:rPr>
              <a:t> </a:t>
            </a:r>
            <a:endParaRPr lang="en-US" sz="2400">
              <a:effectLst/>
              <a:latin typeface="Trebuchet MS" panose="020B0603020202020204" pitchFamily="34" charset="0"/>
              <a:ea typeface="Trebuchet MS" panose="020B0603020202020204" pitchFamily="34" charset="0"/>
              <a:cs typeface="Trebuchet MS" panose="020B0603020202020204" pitchFamily="34" charset="0"/>
            </a:endParaRPr>
          </a:p>
          <a:p>
            <a:pPr marL="536575" marR="482600">
              <a:lnSpc>
                <a:spcPct val="102000"/>
              </a:lnSpc>
              <a:spcBef>
                <a:spcPts val="515"/>
              </a:spcBef>
              <a:spcAft>
                <a:spcPts val="0"/>
              </a:spcAft>
            </a:pPr>
            <a:r>
              <a:rPr lang="fr-FR" sz="1800" i="1">
                <a:solidFill>
                  <a:srgbClr val="004B98"/>
                </a:solidFill>
                <a:effectLst/>
                <a:latin typeface="HelveticaNeueLT Std"/>
                <a:ea typeface="Trebuchet MS" panose="020B0603020202020204" pitchFamily="34" charset="0"/>
                <a:cs typeface="Trebuchet MS" panose="020B0603020202020204" pitchFamily="34" charset="0"/>
              </a:rPr>
              <a:t>Source : ONU, Bureau des ressources humaines, « Référentiel de valeurs et de comportements de l’Organisation des Nations Unies », 2021, p. 6.</a:t>
            </a:r>
            <a:endParaRPr lang="en-US" sz="2000">
              <a:effectLst/>
              <a:latin typeface="Trebuchet MS" panose="020B0603020202020204" pitchFamily="34" charset="0"/>
              <a:ea typeface="Trebuchet MS" panose="020B0603020202020204" pitchFamily="34" charset="0"/>
              <a:cs typeface="Trebuchet MS" panose="020B0603020202020204" pitchFamily="34" charset="0"/>
            </a:endParaRPr>
          </a:p>
        </p:txBody>
      </p:sp>
      <p:pic>
        <p:nvPicPr>
          <p:cNvPr id="4" name="Picture 3" descr="A diagram of a diagram&#10;&#10;AI-generated content may be incorrect.">
            <a:extLst>
              <a:ext uri="{FF2B5EF4-FFF2-40B4-BE49-F238E27FC236}">
                <a16:creationId xmlns:a16="http://schemas.microsoft.com/office/drawing/2014/main" id="{E8B876BA-EAB0-2FC6-FA30-D91836237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6051" y="2013558"/>
            <a:ext cx="3708492" cy="3040760"/>
          </a:xfrm>
          <a:prstGeom prst="rect">
            <a:avLst/>
          </a:prstGeom>
        </p:spPr>
      </p:pic>
      <p:sp>
        <p:nvSpPr>
          <p:cNvPr id="5" name="Rectangle 4">
            <a:extLst>
              <a:ext uri="{FF2B5EF4-FFF2-40B4-BE49-F238E27FC236}">
                <a16:creationId xmlns:a16="http://schemas.microsoft.com/office/drawing/2014/main" id="{FF1DB6EF-F70F-40AA-7108-54080B7ABEDF}"/>
              </a:ext>
            </a:extLst>
          </p:cNvPr>
          <p:cNvSpPr/>
          <p:nvPr/>
        </p:nvSpPr>
        <p:spPr>
          <a:xfrm>
            <a:off x="4336051" y="1690688"/>
            <a:ext cx="1291863" cy="936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80318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49079"/>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5D5FAC-187A-4224-898F-839D651D30B1}"/>
              </a:ext>
            </a:extLst>
          </p:cNvPr>
          <p:cNvSpPr>
            <a:spLocks noGrp="1"/>
          </p:cNvSpPr>
          <p:nvPr>
            <p:ph type="title"/>
          </p:nvPr>
        </p:nvSpPr>
        <p:spPr>
          <a:xfrm>
            <a:off x="838200" y="365125"/>
            <a:ext cx="10515600" cy="841883"/>
          </a:xfrm>
        </p:spPr>
        <p:txBody>
          <a:bodyPr/>
          <a:lstStyle/>
          <a:p>
            <a:pPr algn="just">
              <a:lnSpc>
                <a:spcPct val="107000"/>
              </a:lnSpc>
              <a:spcAft>
                <a:spcPts val="800"/>
              </a:spcAft>
            </a:pPr>
            <a:r>
              <a:rPr lang="fr-FR">
                <a:solidFill>
                  <a:schemeClr val="bg1"/>
                </a:solidFill>
                <a:latin typeface="Calibri" panose="020F0502020204030204" pitchFamily="34" charset="0"/>
                <a:ea typeface="Calibri" panose="020F0502020204030204" pitchFamily="34" charset="0"/>
                <a:cs typeface="Arial" panose="020B0604020202020204" pitchFamily="34" charset="0"/>
              </a:rPr>
              <a:t>Tâche </a:t>
            </a:r>
          </a:p>
        </p:txBody>
      </p:sp>
      <p:sp>
        <p:nvSpPr>
          <p:cNvPr id="3" name="Espace réservé du contenu 2">
            <a:extLst>
              <a:ext uri="{FF2B5EF4-FFF2-40B4-BE49-F238E27FC236}">
                <a16:creationId xmlns:a16="http://schemas.microsoft.com/office/drawing/2014/main" id="{D9ABDD1F-C3A2-4EBA-8B3B-385D708D51D8}"/>
              </a:ext>
            </a:extLst>
          </p:cNvPr>
          <p:cNvSpPr>
            <a:spLocks noGrp="1"/>
          </p:cNvSpPr>
          <p:nvPr>
            <p:ph idx="1"/>
          </p:nvPr>
        </p:nvSpPr>
        <p:spPr>
          <a:xfrm>
            <a:off x="755904" y="1405001"/>
            <a:ext cx="10515600" cy="4351338"/>
          </a:xfrm>
          <a:solidFill>
            <a:srgbClr val="009379"/>
          </a:solidFill>
        </p:spPr>
        <p:txBody>
          <a:bodyPr>
            <a:normAutofit fontScale="92500" lnSpcReduction="20000"/>
          </a:bodyPr>
          <a:lstStyle/>
          <a:p>
            <a:pPr marL="0" indent="0" algn="just">
              <a:lnSpc>
                <a:spcPct val="107000"/>
              </a:lnSpc>
              <a:spcAft>
                <a:spcPts val="800"/>
              </a:spcAft>
              <a:buNone/>
            </a:pPr>
            <a:r>
              <a:rPr lang="fr-FR" sz="3200" noProof="0">
                <a:solidFill>
                  <a:schemeClr val="bg1"/>
                </a:solidFill>
                <a:effectLst/>
                <a:latin typeface="Calibri" panose="020F0502020204030204" pitchFamily="34" charset="0"/>
                <a:ea typeface="Calibri" panose="020F0502020204030204" pitchFamily="34" charset="0"/>
                <a:cs typeface="Arial" panose="020B0604020202020204" pitchFamily="34" charset="0"/>
              </a:rPr>
              <a:t>Dans le cadre de vos nouvelles fonctions de commandant(e) de bataillon d’infanterie, et à la lumière des informations obtenues lors de vos premiers entretiens, vous décidez de procéder à une analyse de la situation afin de mieux comprendre ce qu’il se passe dans votre bataillon. Quelles mesures prendriez-vous pour créer un environnement de travail valorisant pour l’ensemble des membres de contingents ? Pourquoi ? À quelles conséquences (positives et négatives) pouvez-vous vous attendre ? Comment pourriez-vous atténuer les conséquences négatives ? Choisissez l’une des options suivantes.</a:t>
            </a:r>
          </a:p>
        </p:txBody>
      </p:sp>
    </p:spTree>
    <p:extLst>
      <p:ext uri="{BB962C8B-B14F-4D97-AF65-F5344CB8AC3E}">
        <p14:creationId xmlns:p14="http://schemas.microsoft.com/office/powerpoint/2010/main" val="3474446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80BB10-88FB-4D6F-B1AB-141F1C60B4BB}"/>
              </a:ext>
            </a:extLst>
          </p:cNvPr>
          <p:cNvSpPr>
            <a:spLocks noGrp="1"/>
          </p:cNvSpPr>
          <p:nvPr>
            <p:ph type="title"/>
          </p:nvPr>
        </p:nvSpPr>
        <p:spPr>
          <a:xfrm>
            <a:off x="838200" y="365125"/>
            <a:ext cx="10515600" cy="963161"/>
          </a:xfrm>
        </p:spPr>
        <p:txBody>
          <a:bodyPr/>
          <a:lstStyle/>
          <a:p>
            <a:r>
              <a:rPr lang="en-GB" noProof="0"/>
              <a:t>Actions à </a:t>
            </a:r>
            <a:r>
              <a:rPr lang="en-GB" noProof="0" err="1"/>
              <a:t>entreprendre</a:t>
            </a:r>
            <a:endParaRPr lang="en-GB" noProof="0"/>
          </a:p>
        </p:txBody>
      </p:sp>
      <p:pic>
        <p:nvPicPr>
          <p:cNvPr id="5" name="Picture 4">
            <a:extLst>
              <a:ext uri="{FF2B5EF4-FFF2-40B4-BE49-F238E27FC236}">
                <a16:creationId xmlns:a16="http://schemas.microsoft.com/office/drawing/2014/main" id="{E13F5D9E-EE65-F58C-874B-06157E68F2B6}"/>
              </a:ext>
            </a:extLst>
          </p:cNvPr>
          <p:cNvPicPr>
            <a:picLocks noChangeAspect="1"/>
          </p:cNvPicPr>
          <p:nvPr/>
        </p:nvPicPr>
        <p:blipFill>
          <a:blip r:embed="rId3"/>
          <a:srcRect t="2728"/>
          <a:stretch>
            <a:fillRect/>
          </a:stretch>
        </p:blipFill>
        <p:spPr>
          <a:xfrm>
            <a:off x="2937411" y="1690688"/>
            <a:ext cx="5503945" cy="4183788"/>
          </a:xfrm>
          <a:prstGeom prst="rect">
            <a:avLst/>
          </a:prstGeom>
        </p:spPr>
      </p:pic>
    </p:spTree>
    <p:extLst>
      <p:ext uri="{BB962C8B-B14F-4D97-AF65-F5344CB8AC3E}">
        <p14:creationId xmlns:p14="http://schemas.microsoft.com/office/powerpoint/2010/main" val="723875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CF31108B-E8F4-400C-954C-480A9F352002}"/>
</file>

<file path=customXml/itemProps2.xml><?xml version="1.0" encoding="utf-8"?>
<ds:datastoreItem xmlns:ds="http://schemas.openxmlformats.org/officeDocument/2006/customXml" ds:itemID="{0D38CBD3-001E-483E-BBC4-7043CFB23654}"/>
</file>

<file path=customXml/itemProps3.xml><?xml version="1.0" encoding="utf-8"?>
<ds:datastoreItem xmlns:ds="http://schemas.openxmlformats.org/officeDocument/2006/customXml" ds:itemID="{70C798DB-21D6-48AF-AD89-6620E036CBF6}"/>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13</Slides>
  <Notes>13</Notes>
  <HiddenSlides>0</HiddenSlides>
  <ScaleCrop>false</ScaleCrop>
  <HeadingPairs>
    <vt:vector size="4" baseType="variant">
      <vt:variant>
        <vt:lpstr>Thème</vt:lpstr>
      </vt:variant>
      <vt:variant>
        <vt:i4>2</vt:i4>
      </vt:variant>
      <vt:variant>
        <vt:lpstr>Titres des diapositives</vt:lpstr>
      </vt:variant>
      <vt:variant>
        <vt:i4>13</vt:i4>
      </vt:variant>
    </vt:vector>
  </HeadingPairs>
  <TitlesOfParts>
    <vt:vector size="15" baseType="lpstr">
      <vt:lpstr>Office Theme</vt:lpstr>
      <vt:lpstr>Thème Office</vt:lpstr>
      <vt:lpstr>ÉTUDE DE CAS NO 2: CRÉER UN ENVIRONNEMENT DE TRAVAIL VALORISANT POUR TOUS LES MEMBRES DE CONTINGENTS (PLANIFICATEUR(TRICE)S ET COMMANDANT(E)S DE BATAILLONS D’INFANTERIE)</vt:lpstr>
      <vt:lpstr>Présentation PowerPoint</vt:lpstr>
      <vt:lpstr>Présentation PowerPoint</vt:lpstr>
      <vt:lpstr>Présentation PowerPoint</vt:lpstr>
      <vt:lpstr>Cadre</vt:lpstr>
      <vt:lpstr>Cadre (suite)</vt:lpstr>
      <vt:lpstr>VALEURS ET COMPORTEMENTS FONDAMENTAUX DES NATIONS UNIES</vt:lpstr>
      <vt:lpstr>Tâche </vt:lpstr>
      <vt:lpstr>Actions à entreprendre</vt:lpstr>
      <vt:lpstr>Scénario </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3</cp:revision>
  <dcterms:created xsi:type="dcterms:W3CDTF">2025-07-09T16:08:59Z</dcterms:created>
  <dcterms:modified xsi:type="dcterms:W3CDTF">2025-08-29T14:23:23Z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